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sldIdLst>
    <p:sldId id="282" r:id="rId2"/>
    <p:sldId id="293" r:id="rId3"/>
    <p:sldId id="258" r:id="rId4"/>
    <p:sldId id="294" r:id="rId5"/>
    <p:sldId id="281" r:id="rId6"/>
    <p:sldId id="257" r:id="rId7"/>
    <p:sldId id="277" r:id="rId8"/>
    <p:sldId id="287" r:id="rId9"/>
    <p:sldId id="288" r:id="rId10"/>
    <p:sldId id="289" r:id="rId11"/>
    <p:sldId id="290" r:id="rId12"/>
    <p:sldId id="259" r:id="rId13"/>
    <p:sldId id="261" r:id="rId14"/>
    <p:sldId id="278" r:id="rId15"/>
    <p:sldId id="262" r:id="rId16"/>
    <p:sldId id="283" r:id="rId17"/>
    <p:sldId id="279" r:id="rId18"/>
    <p:sldId id="284" r:id="rId19"/>
    <p:sldId id="264" r:id="rId20"/>
    <p:sldId id="263" r:id="rId21"/>
    <p:sldId id="266" r:id="rId22"/>
    <p:sldId id="292" r:id="rId23"/>
    <p:sldId id="267" r:id="rId24"/>
    <p:sldId id="280" r:id="rId25"/>
    <p:sldId id="269" r:id="rId26"/>
    <p:sldId id="272" r:id="rId27"/>
    <p:sldId id="275" r:id="rId28"/>
    <p:sldId id="285" r:id="rId29"/>
    <p:sldId id="286" r:id="rId30"/>
    <p:sldId id="276" r:id="rId31"/>
    <p:sldId id="295"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mj-lt"/>
                <a:ea typeface="+mn-ea"/>
                <a:cs typeface="+mn-cs"/>
              </a:defRPr>
            </a:lvl1pPr>
          </a:lstStyle>
          <a:p>
            <a:r>
              <a:rPr lang="ru-RU" smtClean="0"/>
              <a:t>Образец заголовка</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accent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accent1"/>
                </a:solidFill>
              </a:defRPr>
            </a:lvl1pPr>
          </a:lstStyle>
          <a:p>
            <a:fld id="{96DFF08F-DC6B-4601-B491-B0F83F6DD2DA}" type="datetimeFigureOut">
              <a:rPr lang="en-US" dirty="0"/>
              <a:pPr/>
              <a:t>12/20/2016</a:t>
            </a:fld>
            <a:endParaRPr lang="en-US" dirty="0"/>
          </a:p>
        </p:txBody>
      </p:sp>
      <p:sp>
        <p:nvSpPr>
          <p:cNvPr id="5" name="Footer Placeholder 4"/>
          <p:cNvSpPr>
            <a:spLocks noGrp="1"/>
          </p:cNvSpPr>
          <p:nvPr>
            <p:ph type="ftr" sz="quarter" idx="11"/>
          </p:nvPr>
        </p:nvSpPr>
        <p:spPr/>
        <p:txBody>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4FAB73BC-B049-4115-A692-8D63A059BFB8}" type="slidenum">
              <a:rPr lang="en-US" dirty="0"/>
              <a:pPr/>
              <a:t>‹#›</a:t>
            </a:fld>
            <a:endParaRPr lang="en-US" dirty="0"/>
          </a:p>
        </p:txBody>
      </p:sp>
      <p:cxnSp>
        <p:nvCxnSpPr>
          <p:cNvPr id="8" name="Straight Connector 7"/>
          <p:cNvCxnSpPr/>
          <p:nvPr/>
        </p:nvCxnSpPr>
        <p:spPr>
          <a:xfrm>
            <a:off x="1978660" y="3733800"/>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marL="0" algn="ctr" defTabSz="914400" rtl="0" eaLnBrk="1" latinLnBrk="0" hangingPunct="1">
              <a:lnSpc>
                <a:spcPct val="85000"/>
              </a:lnSpc>
              <a:spcBef>
                <a:spcPct val="0"/>
              </a:spcBef>
              <a:buNone/>
              <a:defRPr kumimoji="0" lang="en-US" sz="7200" b="1" i="0" u="none" strike="noStrike" kern="1200" cap="all" spc="0" normalizeH="0" baseline="0" dirty="0">
                <a:ln w="15875">
                  <a:solidFill>
                    <a:sysClr val="window" lastClr="FFFFFF"/>
                  </a:solidFill>
                </a:ln>
                <a:solidFill>
                  <a:srgbClr val="DF5327"/>
                </a:solidFill>
                <a:effectLst>
                  <a:outerShdw dist="38100" dir="2700000" algn="tl" rotWithShape="0">
                    <a:srgbClr val="DF5327"/>
                  </a:outerShdw>
                </a:effectLst>
                <a:uLnTx/>
                <a:uFillTx/>
                <a:latin typeface="Corbel" pitchFamily="34" charset="0"/>
                <a:ea typeface="+mn-ea"/>
                <a:cs typeface="+mn-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6DFF08F-DC6B-4601-B491-B0F83F6DD2DA}" type="datetimeFigureOut">
              <a:rPr lang="en-US" dirty="0"/>
              <a:t>12/20/2016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12/20/2016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12/20/2016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12/20/2016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dirty="0"/>
              <a:t>12/20/2016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6DFF08F-DC6B-4601-B491-B0F83F6DD2DA}" type="datetimeFigureOut">
              <a:rPr lang="en-US" dirty="0"/>
              <a:t>12/20/2016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12/20/2016</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info.vedomosti.ru/lifestyle/photogallery/15390/15391#photo" TargetMode="External"/><Relationship Id="rId2" Type="http://schemas.openxmlformats.org/officeDocument/2006/relationships/hyperlink" Target="http://info.vedomosti.ru/lifestyle/photogallery/15390/15393#photo" TargetMode="Externa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4.slideserve.com/7242442/christmas-celebrations-in-indi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217" y="0"/>
            <a:ext cx="9230264" cy="675090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894776" y="6026934"/>
            <a:ext cx="6400860" cy="646331"/>
          </a:xfrm>
          <a:prstGeom prst="rect">
            <a:avLst/>
          </a:prstGeom>
        </p:spPr>
        <p:txBody>
          <a:bodyPr wrap="square">
            <a:spAutoFit/>
          </a:bodyPr>
          <a:lstStyle/>
          <a:p>
            <a:pPr algn="ctr"/>
            <a:r>
              <a:rPr lang="en-US" dirty="0">
                <a:latin typeface="Arial Black" panose="020B0A04020102020204" pitchFamily="34" charset="0"/>
              </a:rPr>
              <a:t>By T.V. </a:t>
            </a:r>
            <a:r>
              <a:rPr lang="en-US" dirty="0" err="1">
                <a:latin typeface="Arial Black" panose="020B0A04020102020204" pitchFamily="34" charset="0"/>
              </a:rPr>
              <a:t>Kosormygina</a:t>
            </a:r>
            <a:endParaRPr lang="en-US" dirty="0">
              <a:latin typeface="Arial Black" panose="020B0A04020102020204" pitchFamily="34" charset="0"/>
            </a:endParaRPr>
          </a:p>
          <a:p>
            <a:r>
              <a:rPr lang="en-US" dirty="0">
                <a:latin typeface="Arial Black" panose="020B0A04020102020204" pitchFamily="34" charset="0"/>
              </a:rPr>
              <a:t>“</a:t>
            </a:r>
            <a:r>
              <a:rPr lang="en-US" dirty="0" err="1">
                <a:latin typeface="Arial Black" panose="020B0A04020102020204" pitchFamily="34" charset="0"/>
              </a:rPr>
              <a:t>Sosny</a:t>
            </a:r>
            <a:r>
              <a:rPr lang="en-US" dirty="0">
                <a:latin typeface="Arial Black" panose="020B0A04020102020204" pitchFamily="34" charset="0"/>
              </a:rPr>
              <a:t>” school  </a:t>
            </a:r>
            <a:r>
              <a:rPr lang="en-US" dirty="0" smtClean="0">
                <a:latin typeface="Arial Black" panose="020B0A04020102020204" pitchFamily="34" charset="0"/>
              </a:rPr>
              <a:t>					December, </a:t>
            </a:r>
            <a:r>
              <a:rPr lang="en-US" dirty="0">
                <a:latin typeface="Arial Black" panose="020B0A04020102020204" pitchFamily="34" charset="0"/>
              </a:rPr>
              <a:t>2016</a:t>
            </a:r>
            <a:endParaRPr lang="ru-RU" dirty="0">
              <a:latin typeface="Arial Black" panose="020B0A04020102020204" pitchFamily="34" charset="0"/>
            </a:endParaRPr>
          </a:p>
        </p:txBody>
      </p:sp>
      <p:pic>
        <p:nvPicPr>
          <p:cNvPr id="3" name="Etnicheskaya_muzyka_ndii_-_drevnyaya_muzyka_ndii_muzofon.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042022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remove"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48183" y="301375"/>
            <a:ext cx="7022592" cy="2352824"/>
          </a:xfrm>
          <a:prstGeom prst="rect">
            <a:avLst/>
          </a:prstGeom>
        </p:spPr>
        <p:txBody>
          <a:bodyPr wrap="square">
            <a:spAutoFit/>
          </a:bodyPr>
          <a:lstStyle/>
          <a:p>
            <a:pPr algn="just">
              <a:lnSpc>
                <a:spcPct val="150000"/>
              </a:lnSpc>
            </a:pPr>
            <a:r>
              <a:rPr lang="en-US" sz="2000" dirty="0">
                <a:latin typeface="Arial Black" panose="020B0A04020102020204" pitchFamily="34" charset="0"/>
              </a:rPr>
              <a:t>The markets are flooded with the trees and Santa dolls, the whistles, the candy sticks and silver balls and bells.  Nothing is missing except for the snow, which is replaced with lots of cotton </a:t>
            </a:r>
            <a:r>
              <a:rPr lang="en-US" sz="2000" dirty="0" smtClean="0">
                <a:latin typeface="Arial Black" panose="020B0A04020102020204" pitchFamily="34" charset="0"/>
              </a:rPr>
              <a:t>wool.</a:t>
            </a:r>
            <a:endParaRPr lang="ru-RU" sz="2000" dirty="0">
              <a:latin typeface="Arial Black" panose="020B0A04020102020204" pitchFamily="34" charset="0"/>
            </a:endParaRPr>
          </a:p>
        </p:txBody>
      </p:sp>
      <p:pic>
        <p:nvPicPr>
          <p:cNvPr id="6146" name="Picture 2" descr="http://4.bp.blogspot.com/_rAJe_CypsZs/TQvORD1ib4I/AAAAAAAABh4/2dk667RlMQ4/s1600/PAR3023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392" y="301375"/>
            <a:ext cx="3745033" cy="249668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wallbox.ru/wallpapers/main/201546/29eadf8e8f824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183" y="2877980"/>
            <a:ext cx="5943662" cy="36879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4.bp.blogspot.com/-47tePV9Pdr4/UiRtOf8Z0AI/AAAAAAAAAYE/7Zzx9t-osz0/s1600/Paharganj-Mark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6190" y="2877980"/>
            <a:ext cx="5531866" cy="3687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674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67639" y="3783488"/>
            <a:ext cx="3931793" cy="2352824"/>
          </a:xfrm>
          <a:prstGeom prst="rect">
            <a:avLst/>
          </a:prstGeom>
        </p:spPr>
        <p:txBody>
          <a:bodyPr wrap="square">
            <a:spAutoFit/>
          </a:bodyPr>
          <a:lstStyle/>
          <a:p>
            <a:pPr algn="just">
              <a:lnSpc>
                <a:spcPct val="150000"/>
              </a:lnSpc>
            </a:pPr>
            <a:r>
              <a:rPr lang="en-US" sz="2000" dirty="0" smtClean="0">
                <a:latin typeface="Arial Black" panose="020B0A04020102020204" pitchFamily="34" charset="0"/>
              </a:rPr>
              <a:t>The </a:t>
            </a:r>
            <a:r>
              <a:rPr lang="en-US" sz="2000" dirty="0">
                <a:latin typeface="Arial Black" panose="020B0A04020102020204" pitchFamily="34" charset="0"/>
              </a:rPr>
              <a:t>choir singers singing the Christmas carols, as they go from one street to another before Christmas tolls the bell for </a:t>
            </a:r>
            <a:r>
              <a:rPr lang="en-US" sz="2000" dirty="0" smtClean="0">
                <a:latin typeface="Arial Black" panose="020B0A04020102020204" pitchFamily="34" charset="0"/>
              </a:rPr>
              <a:t>goodness.</a:t>
            </a:r>
            <a:endParaRPr lang="ru-RU" sz="2000" dirty="0">
              <a:latin typeface="Arial Black" panose="020B0A04020102020204" pitchFamily="34" charset="0"/>
            </a:endParaRPr>
          </a:p>
        </p:txBody>
      </p:sp>
      <p:pic>
        <p:nvPicPr>
          <p:cNvPr id="7170" name="Picture 2" descr="http://4.bp.blogspot.com/_rAJe_CypsZs/TQvOTX_Q2SI/AAAAAAAABh8/lQ5mwTw_Cl0/s320/INDIA_CHRISTMAS_%2528600_x_399%25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67" y="316844"/>
            <a:ext cx="4552519" cy="31395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7172" name="Picture 4" descr="http://media2.intoday.in/indiatoday/images/Photo_gallery/christmas1_1225120609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1389" y="2123024"/>
            <a:ext cx="6953327" cy="4525011"/>
          </a:xfrm>
          <a:prstGeom prst="rect">
            <a:avLst/>
          </a:prstGeom>
          <a:ln>
            <a:noFill/>
          </a:ln>
          <a:effectLst>
            <a:innerShdw blurRad="63500" dist="50800" dir="13500000">
              <a:prstClr val="black">
                <a:alpha val="50000"/>
              </a:prstClr>
            </a:innerShdw>
            <a:softEdge rad="112500"/>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962852" y="236781"/>
            <a:ext cx="6850402" cy="1938992"/>
          </a:xfrm>
          <a:prstGeom prst="rect">
            <a:avLst/>
          </a:prstGeom>
        </p:spPr>
        <p:txBody>
          <a:bodyPr wrap="square">
            <a:spAutoFit/>
          </a:bodyPr>
          <a:lstStyle/>
          <a:p>
            <a:pPr algn="just">
              <a:lnSpc>
                <a:spcPct val="150000"/>
              </a:lnSpc>
            </a:pPr>
            <a:r>
              <a:rPr lang="en-US" sz="2000" dirty="0">
                <a:latin typeface="Arial Black" panose="020B0A04020102020204" pitchFamily="34" charset="0"/>
              </a:rPr>
              <a:t>There are still lots of people, old and young alike, in India who secretly believe in Santa Claus as the </a:t>
            </a:r>
            <a:r>
              <a:rPr lang="en-US" sz="2000" dirty="0" smtClean="0">
                <a:latin typeface="Arial Black" panose="020B0A04020102020204" pitchFamily="34" charset="0"/>
              </a:rPr>
              <a:t>harbinger</a:t>
            </a:r>
            <a:r>
              <a:rPr lang="ru-RU" sz="2000" dirty="0" smtClean="0">
                <a:latin typeface="Arial Black" panose="020B0A04020102020204" pitchFamily="34" charset="0"/>
              </a:rPr>
              <a:t>*</a:t>
            </a:r>
            <a:r>
              <a:rPr lang="en-US" sz="2000" dirty="0" smtClean="0">
                <a:latin typeface="Arial Black" panose="020B0A04020102020204" pitchFamily="34" charset="0"/>
              </a:rPr>
              <a:t> </a:t>
            </a:r>
            <a:r>
              <a:rPr lang="en-US" sz="2000" dirty="0">
                <a:latin typeface="Arial Black" panose="020B0A04020102020204" pitchFamily="34" charset="0"/>
              </a:rPr>
              <a:t>of good times and cheer.</a:t>
            </a:r>
            <a:endParaRPr lang="ru-RU" sz="2000" dirty="0">
              <a:latin typeface="Arial Black" panose="020B0A04020102020204" pitchFamily="34" charset="0"/>
            </a:endParaRPr>
          </a:p>
        </p:txBody>
      </p:sp>
      <p:sp>
        <p:nvSpPr>
          <p:cNvPr id="4" name="Прямоугольник 3"/>
          <p:cNvSpPr/>
          <p:nvPr/>
        </p:nvSpPr>
        <p:spPr>
          <a:xfrm>
            <a:off x="2177321" y="6278703"/>
            <a:ext cx="2785531" cy="369332"/>
          </a:xfrm>
          <a:prstGeom prst="rect">
            <a:avLst/>
          </a:prstGeom>
        </p:spPr>
        <p:txBody>
          <a:bodyPr wrap="square">
            <a:spAutoFit/>
          </a:bodyPr>
          <a:lstStyle/>
          <a:p>
            <a:r>
              <a:rPr lang="ru-RU" i="1" dirty="0" smtClean="0">
                <a:latin typeface="+mj-lt"/>
              </a:rPr>
              <a:t>*</a:t>
            </a:r>
            <a:r>
              <a:rPr lang="en-US" i="1" dirty="0" smtClean="0">
                <a:latin typeface="+mj-lt"/>
              </a:rPr>
              <a:t>Harbinger - </a:t>
            </a:r>
            <a:r>
              <a:rPr lang="ru-RU" i="1" dirty="0" smtClean="0">
                <a:latin typeface="+mj-lt"/>
              </a:rPr>
              <a:t>предвестник</a:t>
            </a:r>
            <a:endParaRPr lang="ru-RU" i="1" dirty="0">
              <a:latin typeface="+mj-lt"/>
            </a:endParaRPr>
          </a:p>
        </p:txBody>
      </p:sp>
    </p:spTree>
    <p:extLst>
      <p:ext uri="{BB962C8B-B14F-4D97-AF65-F5344CB8AC3E}">
        <p14:creationId xmlns:p14="http://schemas.microsoft.com/office/powerpoint/2010/main" val="1209150875"/>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28239" y="4056617"/>
            <a:ext cx="5968880" cy="1938992"/>
          </a:xfrm>
          <a:prstGeom prst="rect">
            <a:avLst/>
          </a:prstGeom>
        </p:spPr>
        <p:txBody>
          <a:bodyPr wrap="square">
            <a:spAutoFit/>
          </a:bodyPr>
          <a:lstStyle/>
          <a:p>
            <a:pPr algn="just"/>
            <a:r>
              <a:rPr lang="en-US" sz="2000" b="1" dirty="0" smtClean="0">
                <a:latin typeface="Arial Black" panose="020B0A04020102020204" pitchFamily="34" charset="0"/>
              </a:rPr>
              <a:t>According to Christmas tradition, the Indians decorate their houses with the leaves of bananas and palms as well as  mango trees - with bananas. Bright elephant toys play the roles of Christmas animals</a:t>
            </a:r>
            <a:r>
              <a:rPr lang="en-US" dirty="0" smtClean="0"/>
              <a:t>.</a:t>
            </a:r>
            <a:endParaRPr lang="ru-RU" dirty="0"/>
          </a:p>
        </p:txBody>
      </p:sp>
      <p:pic>
        <p:nvPicPr>
          <p:cNvPr id="7170" name="Picture 2" descr="http://tau-wiki.ru/images/0/0f/El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51" y="1362345"/>
            <a:ext cx="4761481" cy="5122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7666" y="440880"/>
            <a:ext cx="5020573" cy="707886"/>
          </a:xfrm>
          <a:prstGeom prst="rect">
            <a:avLst/>
          </a:prstGeom>
          <a:noFill/>
        </p:spPr>
        <p:txBody>
          <a:bodyPr wrap="square" rtlCol="0">
            <a:spAutoFit/>
          </a:bodyPr>
          <a:lstStyle/>
          <a:p>
            <a:r>
              <a:rPr lang="en-US" sz="4000" dirty="0" smtClean="0">
                <a:solidFill>
                  <a:srgbClr val="FF0000"/>
                </a:solidFill>
                <a:latin typeface="Arial Black" panose="020B0A04020102020204" pitchFamily="34" charset="0"/>
              </a:rPr>
              <a:t>Christmas Tree</a:t>
            </a:r>
            <a:endParaRPr lang="ru-RU" sz="4000" dirty="0">
              <a:solidFill>
                <a:srgbClr val="FF0000"/>
              </a:solidFill>
              <a:latin typeface="Arial Black" panose="020B0A04020102020204" pitchFamily="34" charset="0"/>
            </a:endParaRPr>
          </a:p>
        </p:txBody>
      </p:sp>
      <p:pic>
        <p:nvPicPr>
          <p:cNvPr id="1026" name="Picture 2" descr="Картинки по запросу christmaselephant toys 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0188" y="276351"/>
            <a:ext cx="3172832" cy="2519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Банановое дерево в Рождеств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6787" y="682964"/>
            <a:ext cx="3674853" cy="2743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4065206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ro-amour.ru/images/2013/01/7.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82878" y="306337"/>
            <a:ext cx="4691675" cy="62527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40008" y="951164"/>
            <a:ext cx="3833841" cy="5170646"/>
          </a:xfrm>
          <a:prstGeom prst="rect">
            <a:avLst/>
          </a:prstGeom>
          <a:noFill/>
        </p:spPr>
        <p:txBody>
          <a:bodyPr wrap="square" rtlCol="0">
            <a:spAutoFit/>
          </a:bodyPr>
          <a:lstStyle/>
          <a:p>
            <a:pPr algn="just">
              <a:lnSpc>
                <a:spcPct val="150000"/>
              </a:lnSpc>
            </a:pPr>
            <a:r>
              <a:rPr lang="en-US" sz="2000" b="1" dirty="0">
                <a:latin typeface="Arial Black" panose="020B0A04020102020204" pitchFamily="34" charset="0"/>
              </a:rPr>
              <a:t>There aren’t any fir </a:t>
            </a:r>
            <a:r>
              <a:rPr lang="en-US" sz="2000" b="1" dirty="0" smtClean="0">
                <a:latin typeface="Arial Black" panose="020B0A04020102020204" pitchFamily="34" charset="0"/>
              </a:rPr>
              <a:t>trees</a:t>
            </a:r>
          </a:p>
          <a:p>
            <a:pPr algn="just">
              <a:lnSpc>
                <a:spcPct val="150000"/>
              </a:lnSpc>
            </a:pPr>
            <a:r>
              <a:rPr lang="en-US" sz="2000" b="1" dirty="0" smtClean="0">
                <a:latin typeface="Arial Black" panose="020B0A04020102020204" pitchFamily="34" charset="0"/>
              </a:rPr>
              <a:t> </a:t>
            </a:r>
            <a:r>
              <a:rPr lang="en-US" sz="2000" b="1" dirty="0">
                <a:latin typeface="Arial Black" panose="020B0A04020102020204" pitchFamily="34" charset="0"/>
              </a:rPr>
              <a:t>in India. </a:t>
            </a:r>
            <a:r>
              <a:rPr lang="en-US" sz="2000" b="1" dirty="0" smtClean="0">
                <a:solidFill>
                  <a:srgbClr val="000000"/>
                </a:solidFill>
                <a:latin typeface="Arial Black" panose="020B0A04020102020204" pitchFamily="34" charset="0"/>
              </a:rPr>
              <a:t>Instead </a:t>
            </a:r>
            <a:r>
              <a:rPr lang="en-US" sz="2000" b="1" dirty="0">
                <a:solidFill>
                  <a:srgbClr val="000000"/>
                </a:solidFill>
                <a:latin typeface="Arial Black" panose="020B0A04020102020204" pitchFamily="34" charset="0"/>
              </a:rPr>
              <a:t>of </a:t>
            </a:r>
            <a:r>
              <a:rPr lang="en-US" sz="2000" b="1" dirty="0" smtClean="0">
                <a:solidFill>
                  <a:srgbClr val="000000"/>
                </a:solidFill>
                <a:latin typeface="Arial Black" panose="020B0A04020102020204" pitchFamily="34" charset="0"/>
              </a:rPr>
              <a:t>having traditional</a:t>
            </a:r>
            <a:r>
              <a:rPr lang="en-US" sz="2000" b="1" dirty="0">
                <a:solidFill>
                  <a:srgbClr val="000000"/>
                </a:solidFill>
                <a:latin typeface="Arial Black" panose="020B0A04020102020204" pitchFamily="34" charset="0"/>
              </a:rPr>
              <a:t> </a:t>
            </a:r>
            <a:endParaRPr lang="en-US" sz="2000" b="1" dirty="0" smtClean="0">
              <a:solidFill>
                <a:srgbClr val="000000"/>
              </a:solidFill>
              <a:latin typeface="Arial Black" panose="020B0A04020102020204" pitchFamily="34" charset="0"/>
            </a:endParaRPr>
          </a:p>
          <a:p>
            <a:pPr algn="just">
              <a:lnSpc>
                <a:spcPct val="150000"/>
              </a:lnSpc>
            </a:pPr>
            <a:r>
              <a:rPr lang="en-US" sz="2000" b="1" dirty="0" smtClean="0">
                <a:solidFill>
                  <a:srgbClr val="000000"/>
                </a:solidFill>
                <a:latin typeface="Arial Black" panose="020B0A04020102020204" pitchFamily="34" charset="0"/>
              </a:rPr>
              <a:t>Christmas Trees, </a:t>
            </a:r>
            <a:r>
              <a:rPr lang="en-US" sz="2000" b="1" dirty="0">
                <a:solidFill>
                  <a:srgbClr val="000000"/>
                </a:solidFill>
                <a:latin typeface="Arial Black" panose="020B0A04020102020204" pitchFamily="34" charset="0"/>
              </a:rPr>
              <a:t>a banana </a:t>
            </a:r>
            <a:r>
              <a:rPr lang="en-US" sz="2000" b="1" dirty="0" smtClean="0">
                <a:solidFill>
                  <a:srgbClr val="000000"/>
                </a:solidFill>
                <a:latin typeface="Arial Black" panose="020B0A04020102020204" pitchFamily="34" charset="0"/>
              </a:rPr>
              <a:t>or a mango </a:t>
            </a:r>
            <a:r>
              <a:rPr lang="en-US" sz="2000" b="1" dirty="0">
                <a:solidFill>
                  <a:srgbClr val="000000"/>
                </a:solidFill>
                <a:latin typeface="Arial Black" panose="020B0A04020102020204" pitchFamily="34" charset="0"/>
              </a:rPr>
              <a:t>tree is decorated (or whatever tree people can find to decorate</a:t>
            </a:r>
            <a:r>
              <a:rPr lang="en-US" sz="2000" b="1" dirty="0" smtClean="0">
                <a:solidFill>
                  <a:srgbClr val="000000"/>
                </a:solidFill>
                <a:latin typeface="Arial Black" panose="020B0A04020102020204" pitchFamily="34" charset="0"/>
              </a:rPr>
              <a:t>!). Sometimes </a:t>
            </a:r>
            <a:r>
              <a:rPr lang="en-US" sz="2000" b="1" dirty="0">
                <a:solidFill>
                  <a:srgbClr val="000000"/>
                </a:solidFill>
                <a:latin typeface="Arial Black" panose="020B0A04020102020204" pitchFamily="34" charset="0"/>
              </a:rPr>
              <a:t>people use mango </a:t>
            </a:r>
            <a:endParaRPr lang="en-US" sz="2000" b="1" dirty="0" smtClean="0">
              <a:solidFill>
                <a:srgbClr val="000000"/>
              </a:solidFill>
              <a:latin typeface="Arial Black" panose="020B0A04020102020204" pitchFamily="34" charset="0"/>
            </a:endParaRPr>
          </a:p>
          <a:p>
            <a:pPr algn="just">
              <a:lnSpc>
                <a:spcPct val="150000"/>
              </a:lnSpc>
            </a:pPr>
            <a:r>
              <a:rPr lang="en-US" sz="2000" b="1" dirty="0" smtClean="0">
                <a:solidFill>
                  <a:srgbClr val="000000"/>
                </a:solidFill>
                <a:latin typeface="Arial Black" panose="020B0A04020102020204" pitchFamily="34" charset="0"/>
              </a:rPr>
              <a:t>leaves </a:t>
            </a:r>
            <a:r>
              <a:rPr lang="en-US" sz="2000" b="1" dirty="0">
                <a:solidFill>
                  <a:srgbClr val="000000"/>
                </a:solidFill>
                <a:latin typeface="Arial Black" panose="020B0A04020102020204" pitchFamily="34" charset="0"/>
              </a:rPr>
              <a:t>to decorate </a:t>
            </a:r>
            <a:endParaRPr lang="en-US" sz="2000" b="1" dirty="0" smtClean="0">
              <a:solidFill>
                <a:srgbClr val="000000"/>
              </a:solidFill>
              <a:latin typeface="Arial Black" panose="020B0A04020102020204" pitchFamily="34" charset="0"/>
            </a:endParaRPr>
          </a:p>
          <a:p>
            <a:pPr algn="just">
              <a:lnSpc>
                <a:spcPct val="150000"/>
              </a:lnSpc>
            </a:pPr>
            <a:r>
              <a:rPr lang="en-US" sz="2000" b="1" dirty="0" smtClean="0">
                <a:solidFill>
                  <a:srgbClr val="000000"/>
                </a:solidFill>
                <a:latin typeface="Arial Black" panose="020B0A04020102020204" pitchFamily="34" charset="0"/>
              </a:rPr>
              <a:t>their homes.</a:t>
            </a:r>
            <a:endParaRPr lang="ru-RU" sz="2000" b="1" dirty="0">
              <a:latin typeface="Arial Black" panose="020B0A04020102020204" pitchFamily="34" charset="0"/>
            </a:endParaRPr>
          </a:p>
        </p:txBody>
      </p:sp>
      <p:pic>
        <p:nvPicPr>
          <p:cNvPr id="2" name="Picture 2" descr="http://www.giftstoindia24x7.com/ASP_Img/GTI31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5481" y="450830"/>
            <a:ext cx="2594522" cy="25945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gallery.yopriceville.com/var/albums/Free-Clipart-Pictures/Christmas-PNG/Golden_and_Red_Christmas_Bells_PNG_Clipart.png?m=1399672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00000">
            <a:off x="8893062" y="3319834"/>
            <a:ext cx="2938170" cy="331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5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roflorist.ru/images/Proflorist/articles/33-im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05" y="293298"/>
            <a:ext cx="4053704" cy="4865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268083" y="5282840"/>
            <a:ext cx="11438626" cy="1431161"/>
          </a:xfrm>
          <a:prstGeom prst="rect">
            <a:avLst/>
          </a:prstGeom>
        </p:spPr>
        <p:txBody>
          <a:bodyPr wrap="square">
            <a:spAutoFit/>
          </a:bodyPr>
          <a:lstStyle/>
          <a:p>
            <a:pPr>
              <a:lnSpc>
                <a:spcPct val="150000"/>
              </a:lnSpc>
            </a:pPr>
            <a:r>
              <a:rPr lang="ru-RU" sz="2000" b="1" dirty="0" smtClean="0">
                <a:solidFill>
                  <a:srgbClr val="000000"/>
                </a:solidFill>
                <a:latin typeface="Arial Black" panose="020B0A04020102020204" pitchFamily="34" charset="0"/>
              </a:rPr>
              <a:t>Т</a:t>
            </a:r>
            <a:r>
              <a:rPr lang="en-US" sz="2000" b="1" dirty="0" smtClean="0">
                <a:solidFill>
                  <a:srgbClr val="000000"/>
                </a:solidFill>
                <a:latin typeface="Arial Black" panose="020B0A04020102020204" pitchFamily="34" charset="0"/>
              </a:rPr>
              <a:t>his </a:t>
            </a:r>
            <a:r>
              <a:rPr lang="en-US" sz="2000" b="1" dirty="0">
                <a:solidFill>
                  <a:srgbClr val="000000"/>
                </a:solidFill>
                <a:latin typeface="Arial Black" panose="020B0A04020102020204" pitchFamily="34" charset="0"/>
              </a:rPr>
              <a:t>night, </a:t>
            </a:r>
            <a:endParaRPr lang="en-US" sz="2000" b="1" dirty="0" smtClean="0">
              <a:solidFill>
                <a:srgbClr val="000000"/>
              </a:solidFill>
              <a:latin typeface="Arial Black" panose="020B0A04020102020204" pitchFamily="34" charset="0"/>
            </a:endParaRPr>
          </a:p>
          <a:p>
            <a:pPr>
              <a:lnSpc>
                <a:spcPct val="150000"/>
              </a:lnSpc>
            </a:pPr>
            <a:r>
              <a:rPr lang="en-US" sz="2000" b="1" dirty="0" smtClean="0">
                <a:solidFill>
                  <a:srgbClr val="000000"/>
                </a:solidFill>
                <a:latin typeface="Arial Black" panose="020B0A04020102020204" pitchFamily="34" charset="0"/>
              </a:rPr>
              <a:t>churches </a:t>
            </a:r>
            <a:r>
              <a:rPr lang="en-US" sz="2000" b="1" dirty="0">
                <a:solidFill>
                  <a:srgbClr val="000000"/>
                </a:solidFill>
                <a:latin typeface="Arial Black" panose="020B0A04020102020204" pitchFamily="34" charset="0"/>
              </a:rPr>
              <a:t>in India are decorated with Poinsettia flowers and candles.</a:t>
            </a:r>
            <a:r>
              <a:rPr lang="en-US" dirty="0">
                <a:solidFill>
                  <a:srgbClr val="000000"/>
                </a:solidFill>
                <a:latin typeface="Verdana" panose="020B0604030504040204" pitchFamily="34" charset="0"/>
              </a:rPr>
              <a:t/>
            </a:r>
            <a:br>
              <a:rPr lang="en-US" dirty="0">
                <a:solidFill>
                  <a:srgbClr val="000000"/>
                </a:solidFill>
                <a:latin typeface="Verdana" panose="020B0604030504040204" pitchFamily="34" charset="0"/>
              </a:rPr>
            </a:br>
            <a:endParaRPr lang="ru-RU" dirty="0"/>
          </a:p>
        </p:txBody>
      </p:sp>
      <p:pic>
        <p:nvPicPr>
          <p:cNvPr id="4" name="Picture 6" descr="http://informsklad.ru/images/post_images/2013/05/26/18/114444853147748_informsklad_r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816" y="776378"/>
            <a:ext cx="7196427" cy="4601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407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Дорогие наши коллеги и друзья! Поздравляем всех наших путешественнико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742" y="2230616"/>
            <a:ext cx="5753100" cy="4314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308365" y="3990897"/>
            <a:ext cx="5613341" cy="2554545"/>
          </a:xfrm>
          <a:prstGeom prst="rect">
            <a:avLst/>
          </a:prstGeom>
          <a:noFill/>
        </p:spPr>
        <p:txBody>
          <a:bodyPr wrap="square" rtlCol="0">
            <a:spAutoFit/>
          </a:bodyPr>
          <a:lstStyle/>
          <a:p>
            <a:r>
              <a:rPr lang="en-US" sz="2000" b="1" dirty="0">
                <a:latin typeface="Arial Black" panose="020B0A04020102020204" pitchFamily="34" charset="0"/>
              </a:rPr>
              <a:t>In India, Father Christmas or Santa Claus delivers presents to children from a horse and </a:t>
            </a:r>
            <a:r>
              <a:rPr lang="en-US" sz="2000" b="1" dirty="0" smtClean="0">
                <a:latin typeface="Arial Black" panose="020B0A04020102020204" pitchFamily="34" charset="0"/>
              </a:rPr>
              <a:t>a cart</a:t>
            </a:r>
            <a:r>
              <a:rPr lang="en-US" sz="2000" b="1" dirty="0">
                <a:latin typeface="Arial Black" panose="020B0A04020102020204" pitchFamily="34" charset="0"/>
              </a:rPr>
              <a:t>. He's known as 'Christmas Baba' in Hindi, 'Baba Christmas' in Urdu (both of those mean Father </a:t>
            </a:r>
            <a:r>
              <a:rPr lang="en-US" sz="2000" b="1" dirty="0" smtClean="0">
                <a:latin typeface="Arial Black" panose="020B0A04020102020204" pitchFamily="34" charset="0"/>
              </a:rPr>
              <a:t>Christmas)</a:t>
            </a:r>
            <a:r>
              <a:rPr lang="en-US" sz="2000" b="1" dirty="0" smtClean="0">
                <a:solidFill>
                  <a:srgbClr val="000000"/>
                </a:solidFill>
                <a:latin typeface="Arial Black" panose="020B0A04020102020204" pitchFamily="34" charset="0"/>
              </a:rPr>
              <a:t>. Prayers </a:t>
            </a:r>
            <a:r>
              <a:rPr lang="en-US" sz="2000" b="1" dirty="0">
                <a:solidFill>
                  <a:srgbClr val="000000"/>
                </a:solidFill>
                <a:latin typeface="Arial Black" panose="020B0A04020102020204" pitchFamily="34" charset="0"/>
              </a:rPr>
              <a:t>and cheers </a:t>
            </a:r>
            <a:r>
              <a:rPr lang="en-US" sz="2000" b="1" dirty="0" smtClean="0">
                <a:solidFill>
                  <a:srgbClr val="000000"/>
                </a:solidFill>
                <a:latin typeface="Arial Black" panose="020B0A04020102020204" pitchFamily="34" charset="0"/>
              </a:rPr>
              <a:t>abound as India celebrates Christmas.</a:t>
            </a:r>
            <a:r>
              <a:rPr lang="en-US" sz="2000" b="1" dirty="0" smtClean="0">
                <a:latin typeface="Arial Black" panose="020B0A04020102020204" pitchFamily="34" charset="0"/>
              </a:rPr>
              <a:t> </a:t>
            </a:r>
            <a:endParaRPr lang="ru-RU" sz="2000" b="1" dirty="0">
              <a:latin typeface="Arial Black" panose="020B0A04020102020204" pitchFamily="34" charset="0"/>
            </a:endParaRPr>
          </a:p>
        </p:txBody>
      </p:sp>
      <p:pic>
        <p:nvPicPr>
          <p:cNvPr id="4098" name="Picture 2" descr="Christmas on the beach, G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648" y="310550"/>
            <a:ext cx="5187001" cy="3694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683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55299" y="5505491"/>
            <a:ext cx="11136701" cy="984885"/>
          </a:xfrm>
          <a:prstGeom prst="rect">
            <a:avLst/>
          </a:prstGeom>
        </p:spPr>
        <p:txBody>
          <a:bodyPr wrap="square">
            <a:spAutoFit/>
          </a:bodyPr>
          <a:lstStyle/>
          <a:p>
            <a:pPr algn="ctr"/>
            <a:r>
              <a:rPr lang="ru-RU" dirty="0">
                <a:solidFill>
                  <a:srgbClr val="333333"/>
                </a:solidFill>
                <a:latin typeface="Arial" panose="020B0604020202020204" pitchFamily="34" charset="0"/>
                <a:hlinkClick r:id="rId2" tooltip="Предыдущее фото"/>
              </a:rPr>
              <a:t> </a:t>
            </a:r>
            <a:r>
              <a:rPr lang="ru-RU" dirty="0">
                <a:solidFill>
                  <a:srgbClr val="333333"/>
                </a:solidFill>
                <a:latin typeface="Arial" panose="020B0604020202020204" pitchFamily="34" charset="0"/>
                <a:hlinkClick r:id="rId3" tooltip="Следующее фото"/>
              </a:rPr>
              <a:t> </a:t>
            </a:r>
            <a:endParaRPr lang="ru-RU" dirty="0">
              <a:solidFill>
                <a:srgbClr val="333333"/>
              </a:solidFill>
              <a:latin typeface="Arial" panose="020B0604020202020204" pitchFamily="34" charset="0"/>
            </a:endParaRPr>
          </a:p>
          <a:p>
            <a:r>
              <a:rPr lang="en-US" sz="2000" b="1" dirty="0" smtClean="0">
                <a:latin typeface="Arial Black" panose="020B0A04020102020204" pitchFamily="34" charset="0"/>
              </a:rPr>
              <a:t>Nowadays Indian Santa Clauses have changed their horses (not deer!) to motorbikes!</a:t>
            </a:r>
            <a:endParaRPr lang="ru-RU" sz="2000" b="1" dirty="0">
              <a:latin typeface="Arial Black" panose="020B0A04020102020204" pitchFamily="34" charset="0"/>
            </a:endParaRPr>
          </a:p>
        </p:txBody>
      </p:sp>
      <p:pic>
        <p:nvPicPr>
          <p:cNvPr id="21506" name="Picture 2" descr="Indian men dressed as Santa Claus react to camera as they ride a motorcycle in Allahabad, India, Sunday, Dec. 19, 2010. (AP Photo/Rajesh Kumar Sing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050" y="539410"/>
            <a:ext cx="9157618" cy="5153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94836"/>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student dressed up as Santa us dances in Chandiga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7748" y="3075448"/>
            <a:ext cx="5343539" cy="34374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946307" y="1380227"/>
            <a:ext cx="4727276" cy="967829"/>
          </a:xfrm>
          <a:prstGeom prst="rect">
            <a:avLst/>
          </a:prstGeom>
          <a:noFill/>
        </p:spPr>
        <p:txBody>
          <a:bodyPr wrap="square" rtlCol="0">
            <a:spAutoFit/>
          </a:bodyPr>
          <a:lstStyle/>
          <a:p>
            <a:pPr>
              <a:lnSpc>
                <a:spcPct val="150000"/>
              </a:lnSpc>
            </a:pPr>
            <a:r>
              <a:rPr lang="en-US" sz="2000" b="1" dirty="0" smtClean="0">
                <a:latin typeface="Arial Black" panose="020B0A04020102020204" pitchFamily="34" charset="0"/>
              </a:rPr>
              <a:t>The Indian Santa Claus doesn’t look like the European one. </a:t>
            </a:r>
            <a:endParaRPr lang="ru-RU" sz="2000" b="1" dirty="0">
              <a:latin typeface="Arial Black" panose="020B0A04020102020204" pitchFamily="34" charset="0"/>
            </a:endParaRPr>
          </a:p>
        </p:txBody>
      </p:sp>
      <p:sp>
        <p:nvSpPr>
          <p:cNvPr id="3" name="TextBox 2"/>
          <p:cNvSpPr txBox="1"/>
          <p:nvPr/>
        </p:nvSpPr>
        <p:spPr>
          <a:xfrm>
            <a:off x="427801" y="5236406"/>
            <a:ext cx="6038791" cy="967829"/>
          </a:xfrm>
          <a:prstGeom prst="rect">
            <a:avLst/>
          </a:prstGeom>
          <a:noFill/>
        </p:spPr>
        <p:txBody>
          <a:bodyPr wrap="square" rtlCol="0">
            <a:spAutoFit/>
          </a:bodyPr>
          <a:lstStyle/>
          <a:p>
            <a:pPr>
              <a:lnSpc>
                <a:spcPct val="150000"/>
              </a:lnSpc>
            </a:pPr>
            <a:r>
              <a:rPr lang="en-US" sz="2000" b="1" dirty="0" smtClean="0">
                <a:latin typeface="Arial Black" panose="020B0A04020102020204" pitchFamily="34" charset="0"/>
              </a:rPr>
              <a:t>It can be an old Indian or a young student dressed in Santa Claus’s costume.</a:t>
            </a:r>
            <a:endParaRPr lang="ru-RU" sz="2000" b="1" dirty="0">
              <a:latin typeface="Arial Black" panose="020B0A04020102020204" pitchFamily="34" charset="0"/>
            </a:endParaRPr>
          </a:p>
        </p:txBody>
      </p:sp>
      <p:pic>
        <p:nvPicPr>
          <p:cNvPr id="1026" name="Picture 2" descr="http://media-cache-ec0.pinimg.com/736x/5d/91/75/5d91756ba7b6a54fde10c1628a3ee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25" y="353890"/>
            <a:ext cx="6311344" cy="4727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078912"/>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firstpost.com/wp-content/uploads/2013/12/Xmas6.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053085" y="352271"/>
            <a:ext cx="7783893" cy="4802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84122" y="6078429"/>
            <a:ext cx="10970163" cy="369332"/>
          </a:xfrm>
          <a:prstGeom prst="rect">
            <a:avLst/>
          </a:prstGeom>
        </p:spPr>
        <p:txBody>
          <a:bodyPr wrap="square">
            <a:spAutoFit/>
          </a:bodyPr>
          <a:lstStyle/>
          <a:p>
            <a:r>
              <a:rPr lang="en-US" dirty="0" smtClean="0">
                <a:solidFill>
                  <a:srgbClr val="000000"/>
                </a:solidFill>
                <a:latin typeface="Helvetica" panose="020B0604020202020204" pitchFamily="34" charset="0"/>
              </a:rPr>
              <a:t>.</a:t>
            </a:r>
            <a:endParaRPr lang="ru-RU" dirty="0"/>
          </a:p>
        </p:txBody>
      </p:sp>
      <p:sp>
        <p:nvSpPr>
          <p:cNvPr id="3" name="Прямоугольник 2"/>
          <p:cNvSpPr/>
          <p:nvPr/>
        </p:nvSpPr>
        <p:spPr>
          <a:xfrm>
            <a:off x="331277" y="5358487"/>
            <a:ext cx="11555081" cy="1292662"/>
          </a:xfrm>
          <a:prstGeom prst="rect">
            <a:avLst/>
          </a:prstGeom>
        </p:spPr>
        <p:txBody>
          <a:bodyPr wrap="square">
            <a:spAutoFit/>
          </a:bodyPr>
          <a:lstStyle/>
          <a:p>
            <a:r>
              <a:rPr lang="en-US" sz="2000" b="1" dirty="0">
                <a:solidFill>
                  <a:srgbClr val="000000"/>
                </a:solidFill>
                <a:latin typeface="Arial Black" panose="020B0A04020102020204" pitchFamily="34" charset="0"/>
              </a:rPr>
              <a:t>In India, Father Christmas or Santa Claus is held to be the giver of presents to </a:t>
            </a:r>
            <a:r>
              <a:rPr lang="en-US" sz="2000" b="1" dirty="0" smtClean="0">
                <a:solidFill>
                  <a:srgbClr val="000000"/>
                </a:solidFill>
                <a:latin typeface="Arial Black" panose="020B0A04020102020204" pitchFamily="34" charset="0"/>
              </a:rPr>
              <a:t>children. </a:t>
            </a:r>
            <a:r>
              <a:rPr lang="en-US" sz="2000" b="1" dirty="0">
                <a:solidFill>
                  <a:srgbClr val="000000"/>
                </a:solidFill>
                <a:latin typeface="Arial Black" panose="020B0A04020102020204" pitchFamily="34" charset="0"/>
              </a:rPr>
              <a:t>As in the </a:t>
            </a:r>
            <a:r>
              <a:rPr lang="en-US" sz="2000" b="1" dirty="0" smtClean="0">
                <a:solidFill>
                  <a:srgbClr val="000000"/>
                </a:solidFill>
                <a:latin typeface="Arial Black" panose="020B0A04020102020204" pitchFamily="34" charset="0"/>
              </a:rPr>
              <a:t>US, </a:t>
            </a:r>
            <a:r>
              <a:rPr lang="en-US" sz="2000" b="1" dirty="0">
                <a:solidFill>
                  <a:srgbClr val="000000"/>
                </a:solidFill>
                <a:latin typeface="Arial Black" panose="020B0A04020102020204" pitchFamily="34" charset="0"/>
              </a:rPr>
              <a:t>he is believed to deliver presents at the house of every kid who behaves well during the whole year. </a:t>
            </a:r>
            <a:r>
              <a:rPr lang="en-US" dirty="0">
                <a:solidFill>
                  <a:srgbClr val="000000"/>
                </a:solidFill>
                <a:latin typeface="Verdana" panose="020B0604030504040204" pitchFamily="34" charset="0"/>
              </a:rPr>
              <a:t/>
            </a:r>
            <a:br>
              <a:rPr lang="en-US" dirty="0">
                <a:solidFill>
                  <a:srgbClr val="000000"/>
                </a:solidFill>
                <a:latin typeface="Verdana" panose="020B0604030504040204" pitchFamily="34" charset="0"/>
              </a:rPr>
            </a:br>
            <a:endParaRPr lang="ru-RU" dirty="0"/>
          </a:p>
        </p:txBody>
      </p:sp>
    </p:spTree>
    <p:extLst>
      <p:ext uri="{BB962C8B-B14F-4D97-AF65-F5344CB8AC3E}">
        <p14:creationId xmlns:p14="http://schemas.microsoft.com/office/powerpoint/2010/main" val="324108056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274068" y="85749"/>
            <a:ext cx="10285275" cy="1356360"/>
          </a:xfrm>
        </p:spPr>
        <p:txBody>
          <a:bodyPr>
            <a:normAutofit/>
          </a:bodyPr>
          <a:lstStyle/>
          <a:p>
            <a:r>
              <a:rPr lang="en-US" sz="4000" b="1" dirty="0" smtClean="0">
                <a:latin typeface="Arial Black" panose="020B0A04020102020204" pitchFamily="34" charset="0"/>
              </a:rPr>
              <a:t>Christmas Preparations</a:t>
            </a:r>
            <a:endParaRPr lang="ru-RU" sz="4000" b="1" dirty="0">
              <a:latin typeface="Arial Black" panose="020B0A04020102020204" pitchFamily="34" charset="0"/>
            </a:endParaRPr>
          </a:p>
        </p:txBody>
      </p:sp>
      <p:sp>
        <p:nvSpPr>
          <p:cNvPr id="3" name="Содержимое 2"/>
          <p:cNvSpPr>
            <a:spLocks noGrp="1"/>
          </p:cNvSpPr>
          <p:nvPr>
            <p:ph sz="half" idx="1"/>
          </p:nvPr>
        </p:nvSpPr>
        <p:spPr>
          <a:xfrm>
            <a:off x="3788960" y="1305741"/>
            <a:ext cx="2821744" cy="1708030"/>
          </a:xfrm>
        </p:spPr>
        <p:txBody>
          <a:bodyPr>
            <a:normAutofit fontScale="92500"/>
          </a:bodyPr>
          <a:lstStyle/>
          <a:p>
            <a:pPr marL="0" indent="0">
              <a:buNone/>
            </a:pPr>
            <a:r>
              <a:rPr lang="en-US" sz="2000" b="1" dirty="0" smtClean="0">
                <a:solidFill>
                  <a:srgbClr val="353535"/>
                </a:solidFill>
                <a:latin typeface="Arial Black" panose="020B0A04020102020204" pitchFamily="34" charset="0"/>
              </a:rPr>
              <a:t>Exchanging </a:t>
            </a:r>
            <a:r>
              <a:rPr lang="en-US" sz="2000" b="1" dirty="0">
                <a:solidFill>
                  <a:srgbClr val="353535"/>
                </a:solidFill>
                <a:latin typeface="Arial Black" panose="020B0A04020102020204" pitchFamily="34" charset="0"/>
              </a:rPr>
              <a:t>messages, greeting cards and gifts are part </a:t>
            </a:r>
            <a:r>
              <a:rPr lang="en-US" sz="2000" b="1" dirty="0" smtClean="0">
                <a:solidFill>
                  <a:srgbClr val="353535"/>
                </a:solidFill>
                <a:latin typeface="Arial Black" panose="020B0A04020102020204" pitchFamily="34" charset="0"/>
              </a:rPr>
              <a:t>of Christmas and </a:t>
            </a:r>
            <a:r>
              <a:rPr lang="en-US" sz="2000" b="1" dirty="0">
                <a:solidFill>
                  <a:srgbClr val="353535"/>
                </a:solidFill>
                <a:latin typeface="Arial Black" panose="020B0A04020102020204" pitchFamily="34" charset="0"/>
              </a:rPr>
              <a:t>the New Year celebration. </a:t>
            </a:r>
            <a:endParaRPr lang="en-US" sz="2000" b="1" dirty="0" smtClean="0">
              <a:solidFill>
                <a:srgbClr val="353535"/>
              </a:solidFill>
              <a:latin typeface="Arial Black" panose="020B0A04020102020204" pitchFamily="34" charset="0"/>
            </a:endParaRPr>
          </a:p>
          <a:p>
            <a:pPr marL="0" indent="0">
              <a:buNone/>
            </a:pPr>
            <a:endParaRPr lang="en-US" sz="2000" b="1" dirty="0" smtClean="0">
              <a:solidFill>
                <a:srgbClr val="353535"/>
              </a:solidFill>
              <a:latin typeface="Arial Black" panose="020B0A04020102020204" pitchFamily="34" charset="0"/>
            </a:endParaRPr>
          </a:p>
          <a:p>
            <a:pPr marL="0" indent="0">
              <a:buNone/>
            </a:pPr>
            <a:endParaRPr lang="en-US" sz="2000" b="1" dirty="0" smtClean="0">
              <a:solidFill>
                <a:srgbClr val="353535"/>
              </a:solidFill>
              <a:latin typeface="Arial Black" panose="020B0A04020102020204" pitchFamily="34" charset="0"/>
            </a:endParaRPr>
          </a:p>
        </p:txBody>
      </p:sp>
      <p:sp>
        <p:nvSpPr>
          <p:cNvPr id="4" name="Объект 3"/>
          <p:cNvSpPr>
            <a:spLocks noGrp="1"/>
          </p:cNvSpPr>
          <p:nvPr>
            <p:ph sz="half" idx="2"/>
          </p:nvPr>
        </p:nvSpPr>
        <p:spPr/>
        <p:txBody>
          <a:bodyPr>
            <a:normAutofit fontScale="92500"/>
          </a:bodyPr>
          <a:lstStyle/>
          <a:p>
            <a:pPr marL="45720" indent="0">
              <a:buNone/>
            </a:pPr>
            <a:endParaRPr lang="ru-RU" dirty="0"/>
          </a:p>
        </p:txBody>
      </p:sp>
      <p:pic>
        <p:nvPicPr>
          <p:cNvPr id="7170" name="Picture 2" descr="http://paulabrown.net/christmas-cards-ideas-for-children-to-make-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527" y="3519576"/>
            <a:ext cx="4650256" cy="30924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xmasblor.com/wp-content/uploads/2015/10/handmadechristmascards-1446275700kg8n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85" y="3683984"/>
            <a:ext cx="2647138" cy="285890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ballybally.com/wp-content/uploads/2014/04/diwali-lamp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797" y="335741"/>
            <a:ext cx="4280503" cy="301864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www.colourbox.com/preview/11880826-vintage-christmas-greeting-car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692" y="1067984"/>
            <a:ext cx="2286404" cy="22864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01119" y="3586919"/>
            <a:ext cx="4197427" cy="2957733"/>
          </a:xfrm>
          <a:prstGeom prst="rect">
            <a:avLst/>
          </a:prstGeom>
          <a:noFill/>
        </p:spPr>
        <p:txBody>
          <a:bodyPr wrap="square" rtlCol="0">
            <a:spAutoFit/>
          </a:bodyPr>
          <a:lstStyle/>
          <a:p>
            <a:pPr>
              <a:lnSpc>
                <a:spcPct val="150000"/>
              </a:lnSpc>
            </a:pPr>
            <a:r>
              <a:rPr lang="en-US" b="1" dirty="0">
                <a:solidFill>
                  <a:srgbClr val="353535"/>
                </a:solidFill>
                <a:latin typeface="Arial Black" panose="020B0A04020102020204" pitchFamily="34" charset="0"/>
              </a:rPr>
              <a:t>The age-old tradition of planning new resolutions for the coming year is a common sight. A few of the most popular resolutions include losing weight, developing good habits, and working hard.</a:t>
            </a:r>
            <a:endParaRPr lang="ru-RU" b="1" dirty="0">
              <a:latin typeface="Arial Black" panose="020B0A04020102020204" pitchFamily="34" charset="0"/>
            </a:endParaRPr>
          </a:p>
        </p:txBody>
      </p:sp>
    </p:spTree>
    <p:extLst>
      <p:ext uri="{BB962C8B-B14F-4D97-AF65-F5344CB8AC3E}">
        <p14:creationId xmlns:p14="http://schemas.microsoft.com/office/powerpoint/2010/main" val="75559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1.hiqcdn.com/images/christmas-hd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85" y="332998"/>
            <a:ext cx="5539906" cy="3602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3871" y="4321207"/>
            <a:ext cx="5470828" cy="1938992"/>
          </a:xfrm>
          <a:prstGeom prst="rect">
            <a:avLst/>
          </a:prstGeom>
        </p:spPr>
        <p:txBody>
          <a:bodyPr wrap="square">
            <a:spAutoFit/>
          </a:bodyPr>
          <a:lstStyle/>
          <a:p>
            <a:pPr algn="just"/>
            <a:r>
              <a:rPr lang="en-US" sz="2000" dirty="0">
                <a:latin typeface="Arial Black" panose="020B0A04020102020204" pitchFamily="34" charset="0"/>
              </a:rPr>
              <a:t>Almost all festivals are celebrated in India with equal enthusiasm. Christmas is </a:t>
            </a:r>
            <a:r>
              <a:rPr lang="en-US" sz="2000" dirty="0" smtClean="0">
                <a:latin typeface="Arial Black" panose="020B0A04020102020204" pitchFamily="34" charset="0"/>
              </a:rPr>
              <a:t>celebrated </a:t>
            </a:r>
            <a:r>
              <a:rPr lang="en-US" sz="2000" dirty="0">
                <a:latin typeface="Arial Black" panose="020B0A04020102020204" pitchFamily="34" charset="0"/>
              </a:rPr>
              <a:t>in the </a:t>
            </a:r>
            <a:r>
              <a:rPr lang="en-US" sz="2000" dirty="0" smtClean="0">
                <a:latin typeface="Arial Black" panose="020B0A04020102020204" pitchFamily="34" charset="0"/>
              </a:rPr>
              <a:t>country not only </a:t>
            </a:r>
            <a:r>
              <a:rPr lang="en-US" sz="2000" dirty="0">
                <a:latin typeface="Arial Black" panose="020B0A04020102020204" pitchFamily="34" charset="0"/>
              </a:rPr>
              <a:t>with gaiety and spirit of the season, but with a </a:t>
            </a:r>
            <a:r>
              <a:rPr lang="en-US" sz="2000" dirty="0" smtClean="0">
                <a:latin typeface="Arial Black" panose="020B0A04020102020204" pitchFamily="34" charset="0"/>
              </a:rPr>
              <a:t>unique </a:t>
            </a:r>
            <a:r>
              <a:rPr lang="en-US" sz="2000" dirty="0">
                <a:latin typeface="Arial Black" panose="020B0A04020102020204" pitchFamily="34" charset="0"/>
              </a:rPr>
              <a:t>Indian </a:t>
            </a:r>
            <a:r>
              <a:rPr lang="en-US" sz="2000" dirty="0" smtClean="0">
                <a:latin typeface="Arial Black" panose="020B0A04020102020204" pitchFamily="34" charset="0"/>
              </a:rPr>
              <a:t>flavor.</a:t>
            </a:r>
            <a:endParaRPr lang="ru-RU" sz="2000" dirty="0">
              <a:latin typeface="Arial Black" panose="020B0A04020102020204" pitchFamily="34" charset="0"/>
            </a:endParaRPr>
          </a:p>
        </p:txBody>
      </p:sp>
      <p:sp>
        <p:nvSpPr>
          <p:cNvPr id="3" name="Прямоугольник 2"/>
          <p:cNvSpPr/>
          <p:nvPr/>
        </p:nvSpPr>
        <p:spPr>
          <a:xfrm>
            <a:off x="6104627" y="332998"/>
            <a:ext cx="5782574" cy="2246769"/>
          </a:xfrm>
          <a:prstGeom prst="rect">
            <a:avLst/>
          </a:prstGeom>
        </p:spPr>
        <p:txBody>
          <a:bodyPr wrap="square">
            <a:spAutoFit/>
          </a:bodyPr>
          <a:lstStyle/>
          <a:p>
            <a:pPr algn="just"/>
            <a:r>
              <a:rPr lang="en-US" sz="2000" dirty="0">
                <a:latin typeface="Arial Black" panose="020B0A04020102020204" pitchFamily="34" charset="0"/>
              </a:rPr>
              <a:t>After three hundred years of colonization, Christianity and English are an </a:t>
            </a:r>
            <a:r>
              <a:rPr lang="en-US" sz="2000" dirty="0" smtClean="0">
                <a:latin typeface="Arial Black" panose="020B0A04020102020204" pitchFamily="34" charset="0"/>
              </a:rPr>
              <a:t>essential </a:t>
            </a:r>
            <a:r>
              <a:rPr lang="en-US" sz="2000" dirty="0">
                <a:latin typeface="Arial Black" panose="020B0A04020102020204" pitchFamily="34" charset="0"/>
              </a:rPr>
              <a:t>part of the Indian culture. Besides, Indians are people who just need a reason to </a:t>
            </a:r>
            <a:r>
              <a:rPr lang="en-US" sz="2000" dirty="0" smtClean="0">
                <a:latin typeface="Arial Black" panose="020B0A04020102020204" pitchFamily="34" charset="0"/>
              </a:rPr>
              <a:t>celebrate a festival </a:t>
            </a:r>
            <a:r>
              <a:rPr lang="en-US" sz="2000" dirty="0">
                <a:latin typeface="Arial Black" panose="020B0A04020102020204" pitchFamily="34" charset="0"/>
              </a:rPr>
              <a:t>and Christmas seems to be a</a:t>
            </a:r>
            <a:r>
              <a:rPr lang="en-US" sz="2000" dirty="0" smtClean="0">
                <a:latin typeface="Arial Black" panose="020B0A04020102020204" pitchFamily="34" charset="0"/>
              </a:rPr>
              <a:t> </a:t>
            </a:r>
            <a:r>
              <a:rPr lang="en-US" sz="2000" dirty="0">
                <a:latin typeface="Arial Black" panose="020B0A04020102020204" pitchFamily="34" charset="0"/>
              </a:rPr>
              <a:t>good </a:t>
            </a:r>
            <a:r>
              <a:rPr lang="en-US" sz="2000" dirty="0" smtClean="0">
                <a:latin typeface="Arial Black" panose="020B0A04020102020204" pitchFamily="34" charset="0"/>
              </a:rPr>
              <a:t>reason </a:t>
            </a:r>
            <a:r>
              <a:rPr lang="en-US" sz="2000" dirty="0" smtClean="0">
                <a:latin typeface="Arial Black" panose="020B0A04020102020204" pitchFamily="34" charset="0"/>
              </a:rPr>
              <a:t>too.</a:t>
            </a:r>
            <a:endParaRPr lang="ru-RU" sz="2000" dirty="0">
              <a:latin typeface="Arial Black" panose="020B0A04020102020204" pitchFamily="34" charset="0"/>
            </a:endParaRPr>
          </a:p>
        </p:txBody>
      </p:sp>
      <p:pic>
        <p:nvPicPr>
          <p:cNvPr id="15362" name="Picture 2" descr="http://aromaticfusion.com/pictures-of-christmas-festival-in-india-7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646" y="2723250"/>
            <a:ext cx="5448540" cy="3750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76905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10359" y="4717274"/>
            <a:ext cx="10981125" cy="1477328"/>
          </a:xfrm>
          <a:prstGeom prst="rect">
            <a:avLst/>
          </a:prstGeom>
        </p:spPr>
        <p:txBody>
          <a:bodyPr wrap="square">
            <a:spAutoFit/>
          </a:bodyPr>
          <a:lstStyle/>
          <a:p>
            <a:pPr>
              <a:lnSpc>
                <a:spcPct val="150000"/>
              </a:lnSpc>
            </a:pPr>
            <a:r>
              <a:rPr lang="en-US" sz="2000" b="1" dirty="0" smtClean="0">
                <a:solidFill>
                  <a:srgbClr val="000000"/>
                </a:solidFill>
                <a:latin typeface="Arial Black" panose="020B0A04020102020204" pitchFamily="34" charset="0"/>
              </a:rPr>
              <a:t>At </a:t>
            </a:r>
            <a:r>
              <a:rPr lang="en-US" sz="2000" b="1" dirty="0">
                <a:solidFill>
                  <a:srgbClr val="000000"/>
                </a:solidFill>
                <a:latin typeface="Arial Black" panose="020B0A04020102020204" pitchFamily="34" charset="0"/>
              </a:rPr>
              <a:t>Christmas Eve Christians </a:t>
            </a:r>
            <a:endParaRPr lang="en-US" sz="2000" b="1" dirty="0" smtClean="0">
              <a:solidFill>
                <a:srgbClr val="000000"/>
              </a:solidFill>
              <a:latin typeface="Arial Black" panose="020B0A04020102020204" pitchFamily="34" charset="0"/>
            </a:endParaRPr>
          </a:p>
          <a:p>
            <a:pPr>
              <a:lnSpc>
                <a:spcPct val="150000"/>
              </a:lnSpc>
            </a:pPr>
            <a:r>
              <a:rPr lang="en-US" sz="2000" b="1" dirty="0" smtClean="0">
                <a:solidFill>
                  <a:srgbClr val="000000"/>
                </a:solidFill>
                <a:latin typeface="Arial Black" panose="020B0A04020102020204" pitchFamily="34" charset="0"/>
              </a:rPr>
              <a:t>in </a:t>
            </a:r>
            <a:r>
              <a:rPr lang="en-US" sz="2000" b="1" dirty="0">
                <a:solidFill>
                  <a:srgbClr val="000000"/>
                </a:solidFill>
                <a:latin typeface="Arial Black" panose="020B0A04020102020204" pitchFamily="34" charset="0"/>
              </a:rPr>
              <a:t>Goa hang out giant paper lanterns, in the shape of stars, between the houses so that the stars float above you as you walk down the road</a:t>
            </a:r>
            <a:r>
              <a:rPr lang="en-US" sz="2000" b="1" dirty="0" smtClean="0">
                <a:solidFill>
                  <a:srgbClr val="000000"/>
                </a:solidFill>
                <a:latin typeface="Arial Black" panose="020B0A04020102020204" pitchFamily="34" charset="0"/>
              </a:rPr>
              <a:t>.</a:t>
            </a:r>
            <a:r>
              <a:rPr lang="en-US" sz="2000" b="1" dirty="0">
                <a:latin typeface="Arial Black" panose="020B0A04020102020204" pitchFamily="34" charset="0"/>
              </a:rPr>
              <a:t> </a:t>
            </a:r>
            <a:r>
              <a:rPr lang="en-US" dirty="0">
                <a:solidFill>
                  <a:srgbClr val="000000"/>
                </a:solidFill>
                <a:latin typeface="Oxygen"/>
              </a:rPr>
              <a:t> </a:t>
            </a:r>
            <a:endParaRPr lang="ru-RU" dirty="0"/>
          </a:p>
        </p:txBody>
      </p:sp>
      <p:pic>
        <p:nvPicPr>
          <p:cNvPr id="9218" name="Picture 2" descr="http://atmedia.imgix.net/9e5721f0d7ff7218d0ee5db40602f2fd0f0c678a?auto=compress&amp;w=640.0&amp;fit=ma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437" y="666753"/>
            <a:ext cx="5899258" cy="398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Прямоугольник 1"/>
          <p:cNvSpPr/>
          <p:nvPr/>
        </p:nvSpPr>
        <p:spPr>
          <a:xfrm>
            <a:off x="292482" y="312810"/>
            <a:ext cx="6156750" cy="707886"/>
          </a:xfrm>
          <a:prstGeom prst="rect">
            <a:avLst/>
          </a:prstGeom>
        </p:spPr>
        <p:txBody>
          <a:bodyPr wrap="none">
            <a:spAutoFit/>
          </a:bodyPr>
          <a:lstStyle/>
          <a:p>
            <a:r>
              <a:rPr lang="en-US" sz="4000" b="1" dirty="0" smtClean="0">
                <a:solidFill>
                  <a:srgbClr val="FF0000"/>
                </a:solidFill>
                <a:latin typeface="Arial Black" panose="020B0A04020102020204" pitchFamily="34" charset="0"/>
              </a:rPr>
              <a:t>Giant Paper Lanterns</a:t>
            </a:r>
            <a:endParaRPr lang="ru-RU" sz="4000" dirty="0">
              <a:solidFill>
                <a:srgbClr val="FF0000"/>
              </a:solidFill>
            </a:endParaRPr>
          </a:p>
        </p:txBody>
      </p:sp>
      <p:pic>
        <p:nvPicPr>
          <p:cNvPr id="2052" name="Picture 4" descr="http://img2.10bestmedia.com/Images/Photos/326421/136201339_54_990x6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359" y="1089217"/>
            <a:ext cx="5230183" cy="3486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153496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8488393" y="1727070"/>
            <a:ext cx="3243532" cy="2862322"/>
          </a:xfrm>
          <a:prstGeom prst="rect">
            <a:avLst/>
          </a:prstGeom>
        </p:spPr>
        <p:txBody>
          <a:bodyPr wrap="square">
            <a:spAutoFit/>
          </a:bodyPr>
          <a:lstStyle/>
          <a:p>
            <a:pPr>
              <a:lnSpc>
                <a:spcPct val="150000"/>
              </a:lnSpc>
            </a:pPr>
            <a:r>
              <a:rPr lang="en-US" sz="2000" b="1" dirty="0" smtClean="0">
                <a:latin typeface="Arial Black" panose="020B0A04020102020204" pitchFamily="34" charset="0"/>
              </a:rPr>
              <a:t>Delhi bells made of</a:t>
            </a:r>
            <a:r>
              <a:rPr lang="ru-RU" sz="2000" b="1" dirty="0" smtClean="0">
                <a:latin typeface="Arial Black" panose="020B0A04020102020204" pitchFamily="34" charset="0"/>
              </a:rPr>
              <a:t> </a:t>
            </a:r>
            <a:r>
              <a:rPr lang="en-US" sz="2000" b="1" dirty="0" smtClean="0">
                <a:latin typeface="Arial Black" panose="020B0A04020102020204" pitchFamily="34" charset="0"/>
              </a:rPr>
              <a:t>Kashmir paper-</a:t>
            </a:r>
            <a:r>
              <a:rPr lang="en-US" sz="2000" b="1" dirty="0" err="1" smtClean="0">
                <a:latin typeface="Arial Black" panose="020B0A04020102020204" pitchFamily="34" charset="0"/>
              </a:rPr>
              <a:t>mache</a:t>
            </a:r>
            <a:r>
              <a:rPr lang="en-US" sz="2000" b="1" dirty="0" smtClean="0">
                <a:latin typeface="Arial Black" panose="020B0A04020102020204" pitchFamily="34" charset="0"/>
              </a:rPr>
              <a:t>  is also one of </a:t>
            </a:r>
            <a:r>
              <a:rPr lang="ru-RU" sz="2000" b="1" dirty="0" smtClean="0">
                <a:latin typeface="Arial Black" panose="020B0A04020102020204" pitchFamily="34" charset="0"/>
              </a:rPr>
              <a:t> </a:t>
            </a:r>
            <a:r>
              <a:rPr lang="en-US" sz="2000" b="1" dirty="0" smtClean="0">
                <a:latin typeface="Arial Black" panose="020B0A04020102020204" pitchFamily="34" charset="0"/>
              </a:rPr>
              <a:t>cute little things symbolizing Indian Christmas.</a:t>
            </a:r>
            <a:endParaRPr lang="ru-RU" sz="2000" b="1" dirty="0">
              <a:latin typeface="Arial Black" panose="020B0A04020102020204" pitchFamily="34" charset="0"/>
            </a:endParaRPr>
          </a:p>
        </p:txBody>
      </p:sp>
      <p:pic>
        <p:nvPicPr>
          <p:cNvPr id="17410" name="Picture 2" descr="Украшения индийского интерьера"/>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8790" y="828839"/>
            <a:ext cx="8074328" cy="527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05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4photos.net/blog/wp-content/uploads/Celebrating-Christmas-in-In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647" y="1431984"/>
            <a:ext cx="7898561" cy="50550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7750" y="353682"/>
            <a:ext cx="5909095" cy="707886"/>
          </a:xfrm>
          <a:prstGeom prst="rect">
            <a:avLst/>
          </a:prstGeom>
          <a:noFill/>
        </p:spPr>
        <p:txBody>
          <a:bodyPr wrap="square" rtlCol="0">
            <a:spAutoFit/>
          </a:bodyPr>
          <a:lstStyle/>
          <a:p>
            <a:r>
              <a:rPr lang="en-US" sz="4000" b="1" dirty="0" smtClean="0">
                <a:solidFill>
                  <a:srgbClr val="FF0000"/>
                </a:solidFill>
                <a:latin typeface="Arial Black" panose="020B0A04020102020204" pitchFamily="34" charset="0"/>
              </a:rPr>
              <a:t>Carol Singing</a:t>
            </a:r>
            <a:endParaRPr lang="ru-RU" sz="4000" b="1" dirty="0">
              <a:solidFill>
                <a:srgbClr val="FF0000"/>
              </a:solidFill>
              <a:latin typeface="Arial Black" panose="020B0A04020102020204" pitchFamily="34" charset="0"/>
            </a:endParaRPr>
          </a:p>
        </p:txBody>
      </p:sp>
      <p:sp>
        <p:nvSpPr>
          <p:cNvPr id="4" name="Прямоугольник 3"/>
          <p:cNvSpPr/>
          <p:nvPr/>
        </p:nvSpPr>
        <p:spPr>
          <a:xfrm>
            <a:off x="8660920" y="1835864"/>
            <a:ext cx="2932981" cy="4247317"/>
          </a:xfrm>
          <a:prstGeom prst="rect">
            <a:avLst/>
          </a:prstGeom>
        </p:spPr>
        <p:txBody>
          <a:bodyPr wrap="square">
            <a:spAutoFit/>
          </a:bodyPr>
          <a:lstStyle/>
          <a:p>
            <a:pPr>
              <a:lnSpc>
                <a:spcPct val="150000"/>
              </a:lnSpc>
            </a:pPr>
            <a:r>
              <a:rPr lang="en-US" sz="2000" dirty="0">
                <a:latin typeface="Arial Black" panose="020B0A04020102020204" pitchFamily="34" charset="0"/>
              </a:rPr>
              <a:t>Carol singing and sending cards are a must for every educated </a:t>
            </a:r>
            <a:r>
              <a:rPr lang="en-US" sz="2000" dirty="0" smtClean="0">
                <a:latin typeface="Arial Black" panose="020B0A04020102020204" pitchFamily="34" charset="0"/>
              </a:rPr>
              <a:t>Indian. Christmas carols spread holiday cheer from door to door with charming beautiful songs.</a:t>
            </a:r>
            <a:endParaRPr lang="ru-RU" sz="2000" dirty="0">
              <a:latin typeface="Arial Black" panose="020B0A04020102020204" pitchFamily="34" charset="0"/>
            </a:endParaRPr>
          </a:p>
        </p:txBody>
      </p:sp>
    </p:spTree>
    <p:extLst>
      <p:ext uri="{BB962C8B-B14F-4D97-AF65-F5344CB8AC3E}">
        <p14:creationId xmlns:p14="http://schemas.microsoft.com/office/powerpoint/2010/main" val="2491622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previews.123rf.com/images/designpics/designpics1006/designpics100608414/7210888-Formal-table-setting-Stock-Photo-table-thanksgiving-christma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701540" y="355135"/>
            <a:ext cx="7139940" cy="47563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075704" y="5268289"/>
            <a:ext cx="7003520" cy="967829"/>
          </a:xfrm>
          <a:prstGeom prst="rect">
            <a:avLst/>
          </a:prstGeom>
        </p:spPr>
        <p:txBody>
          <a:bodyPr wrap="square">
            <a:spAutoFit/>
          </a:bodyPr>
          <a:lstStyle/>
          <a:p>
            <a:pPr algn="just">
              <a:lnSpc>
                <a:spcPct val="150000"/>
              </a:lnSpc>
            </a:pPr>
            <a:r>
              <a:rPr lang="en-US" sz="2000" b="1" dirty="0" smtClean="0">
                <a:latin typeface="Arial Black" panose="020B0A04020102020204" pitchFamily="34" charset="0"/>
              </a:rPr>
              <a:t>There </a:t>
            </a:r>
            <a:r>
              <a:rPr lang="en-US" sz="2000" b="1" dirty="0">
                <a:latin typeface="Arial Black" panose="020B0A04020102020204" pitchFamily="34" charset="0"/>
              </a:rPr>
              <a:t>is a festive mood and the usual motto </a:t>
            </a:r>
            <a:r>
              <a:rPr lang="en-US" sz="2000" b="1" dirty="0" smtClean="0">
                <a:latin typeface="Arial Black" panose="020B0A04020102020204" pitchFamily="34" charset="0"/>
              </a:rPr>
              <a:t>is </a:t>
            </a:r>
          </a:p>
          <a:p>
            <a:pPr algn="just">
              <a:lnSpc>
                <a:spcPct val="150000"/>
              </a:lnSpc>
            </a:pPr>
            <a:r>
              <a:rPr lang="en-US" sz="2000" b="1" dirty="0" smtClean="0">
                <a:latin typeface="Arial Black" panose="020B0A04020102020204" pitchFamily="34" charset="0"/>
              </a:rPr>
              <a:t>"</a:t>
            </a:r>
            <a:r>
              <a:rPr lang="en-US" sz="2000" b="1" dirty="0">
                <a:latin typeface="Arial Black" panose="020B0A04020102020204" pitchFamily="34" charset="0"/>
              </a:rPr>
              <a:t>eat, drink, </a:t>
            </a:r>
            <a:r>
              <a:rPr lang="en-US" sz="2000" b="1" dirty="0" smtClean="0">
                <a:latin typeface="Arial Black" panose="020B0A04020102020204" pitchFamily="34" charset="0"/>
              </a:rPr>
              <a:t>dance </a:t>
            </a:r>
            <a:r>
              <a:rPr lang="en-US" sz="2000" b="1" dirty="0">
                <a:latin typeface="Arial Black" panose="020B0A04020102020204" pitchFamily="34" charset="0"/>
              </a:rPr>
              <a:t>and </a:t>
            </a:r>
            <a:r>
              <a:rPr lang="en-US" sz="2000" b="1" dirty="0" smtClean="0">
                <a:latin typeface="Arial Black" panose="020B0A04020102020204" pitchFamily="34" charset="0"/>
              </a:rPr>
              <a:t>celebrate”. </a:t>
            </a:r>
            <a:endParaRPr lang="ru-RU" sz="2000" b="1" dirty="0">
              <a:latin typeface="Arial Black" panose="020B0A04020102020204" pitchFamily="34" charset="0"/>
            </a:endParaRPr>
          </a:p>
        </p:txBody>
      </p:sp>
      <p:sp>
        <p:nvSpPr>
          <p:cNvPr id="3" name="Прямоугольник 2"/>
          <p:cNvSpPr/>
          <p:nvPr/>
        </p:nvSpPr>
        <p:spPr>
          <a:xfrm>
            <a:off x="814578" y="814600"/>
            <a:ext cx="3392424" cy="2800767"/>
          </a:xfrm>
          <a:prstGeom prst="rect">
            <a:avLst/>
          </a:prstGeom>
        </p:spPr>
        <p:txBody>
          <a:bodyPr wrap="square">
            <a:spAutoFit/>
          </a:bodyPr>
          <a:lstStyle/>
          <a:p>
            <a:pPr algn="r"/>
            <a:r>
              <a:rPr lang="en-US" sz="4400" b="1" dirty="0">
                <a:solidFill>
                  <a:srgbClr val="FF0000"/>
                </a:solidFill>
                <a:latin typeface="Arial Black" panose="020B0A04020102020204" pitchFamily="34" charset="0"/>
              </a:rPr>
              <a:t>Formal </a:t>
            </a:r>
            <a:endParaRPr lang="en-US" sz="4400" b="1" dirty="0" smtClean="0">
              <a:solidFill>
                <a:srgbClr val="FF0000"/>
              </a:solidFill>
              <a:latin typeface="Arial Black" panose="020B0A04020102020204" pitchFamily="34" charset="0"/>
            </a:endParaRPr>
          </a:p>
          <a:p>
            <a:pPr algn="r"/>
            <a:r>
              <a:rPr lang="en-US" sz="4400" b="1" dirty="0" smtClean="0">
                <a:solidFill>
                  <a:srgbClr val="FF0000"/>
                </a:solidFill>
                <a:latin typeface="Arial Black" panose="020B0A04020102020204" pitchFamily="34" charset="0"/>
              </a:rPr>
              <a:t>Christmas</a:t>
            </a:r>
          </a:p>
          <a:p>
            <a:pPr algn="r"/>
            <a:r>
              <a:rPr lang="en-US" sz="4400" b="1" dirty="0" smtClean="0">
                <a:solidFill>
                  <a:srgbClr val="FF0000"/>
                </a:solidFill>
                <a:latin typeface="Arial Black" panose="020B0A04020102020204" pitchFamily="34" charset="0"/>
              </a:rPr>
              <a:t> </a:t>
            </a:r>
            <a:r>
              <a:rPr lang="en-US" sz="4400" b="1" dirty="0">
                <a:solidFill>
                  <a:srgbClr val="FF0000"/>
                </a:solidFill>
                <a:latin typeface="Arial Black" panose="020B0A04020102020204" pitchFamily="34" charset="0"/>
              </a:rPr>
              <a:t>Table </a:t>
            </a:r>
            <a:endParaRPr lang="en-US" sz="4400" b="1" dirty="0" smtClean="0">
              <a:solidFill>
                <a:srgbClr val="FF0000"/>
              </a:solidFill>
              <a:latin typeface="Arial Black" panose="020B0A04020102020204" pitchFamily="34" charset="0"/>
            </a:endParaRPr>
          </a:p>
          <a:p>
            <a:pPr algn="r"/>
            <a:r>
              <a:rPr lang="en-US" sz="4400" b="1" dirty="0" smtClean="0">
                <a:solidFill>
                  <a:srgbClr val="FF0000"/>
                </a:solidFill>
                <a:latin typeface="Arial Black" panose="020B0A04020102020204" pitchFamily="34" charset="0"/>
              </a:rPr>
              <a:t>Settings </a:t>
            </a:r>
            <a:endParaRPr lang="ru-RU" sz="4400" dirty="0">
              <a:solidFill>
                <a:srgbClr val="FF0000"/>
              </a:solidFill>
            </a:endParaRPr>
          </a:p>
        </p:txBody>
      </p:sp>
      <p:pic>
        <p:nvPicPr>
          <p:cNvPr id="8194" name="Picture 2" descr="http://www.vinegrette.ru/wp-content/uploads/2015/12/christmas-tab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608" y="3790595"/>
            <a:ext cx="4664224" cy="2798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155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Christmas Cookies Galore       Glorious Treats EbOTEst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3129" y="324655"/>
            <a:ext cx="4281332" cy="28524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98265" y="393270"/>
            <a:ext cx="7317266" cy="1631216"/>
          </a:xfrm>
          <a:prstGeom prst="rect">
            <a:avLst/>
          </a:prstGeom>
        </p:spPr>
        <p:txBody>
          <a:bodyPr wrap="square">
            <a:spAutoFit/>
          </a:bodyPr>
          <a:lstStyle/>
          <a:p>
            <a:r>
              <a:rPr lang="en-US" sz="2000" b="1" dirty="0">
                <a:solidFill>
                  <a:srgbClr val="000000"/>
                </a:solidFill>
                <a:latin typeface="Arial Black" panose="020B0A04020102020204" pitchFamily="34" charset="0"/>
              </a:rPr>
              <a:t>Baking Christmas cookies is </a:t>
            </a:r>
            <a:r>
              <a:rPr lang="en-US" sz="2000" b="1" dirty="0" smtClean="0">
                <a:solidFill>
                  <a:srgbClr val="000000"/>
                </a:solidFill>
                <a:latin typeface="Arial Black" panose="020B0A04020102020204" pitchFamily="34" charset="0"/>
              </a:rPr>
              <a:t>one of Christmas traditions in </a:t>
            </a:r>
            <a:r>
              <a:rPr lang="en-US" sz="2000" b="1" dirty="0">
                <a:solidFill>
                  <a:srgbClr val="000000"/>
                </a:solidFill>
                <a:latin typeface="Arial Black" panose="020B0A04020102020204" pitchFamily="34" charset="0"/>
              </a:rPr>
              <a:t>India. Christmas sweets — mainly originating from Goa and adapted in the rest of </a:t>
            </a:r>
            <a:endParaRPr lang="en-US" sz="2000" b="1" dirty="0" smtClean="0">
              <a:solidFill>
                <a:srgbClr val="000000"/>
              </a:solidFill>
              <a:latin typeface="Arial Black" panose="020B0A04020102020204" pitchFamily="34" charset="0"/>
            </a:endParaRPr>
          </a:p>
          <a:p>
            <a:r>
              <a:rPr lang="en-US" sz="2000" b="1" dirty="0" smtClean="0">
                <a:solidFill>
                  <a:srgbClr val="000000"/>
                </a:solidFill>
                <a:latin typeface="Arial Black" panose="020B0A04020102020204" pitchFamily="34" charset="0"/>
              </a:rPr>
              <a:t>the </a:t>
            </a:r>
            <a:r>
              <a:rPr lang="en-US" sz="2000" b="1" dirty="0">
                <a:solidFill>
                  <a:srgbClr val="000000"/>
                </a:solidFill>
                <a:latin typeface="Arial Black" panose="020B0A04020102020204" pitchFamily="34" charset="0"/>
              </a:rPr>
              <a:t>country — are traditionally called "</a:t>
            </a:r>
            <a:r>
              <a:rPr lang="en-US" sz="2000" b="1" dirty="0" err="1" smtClean="0">
                <a:solidFill>
                  <a:srgbClr val="000000"/>
                </a:solidFill>
                <a:latin typeface="Arial Black" panose="020B0A04020102020204" pitchFamily="34" charset="0"/>
              </a:rPr>
              <a:t>kuswar</a:t>
            </a:r>
            <a:r>
              <a:rPr lang="en-US" sz="2000" b="1" dirty="0">
                <a:solidFill>
                  <a:srgbClr val="000000"/>
                </a:solidFill>
                <a:latin typeface="Arial Black" panose="020B0A04020102020204" pitchFamily="34" charset="0"/>
              </a:rPr>
              <a:t>”. Making these sweets is a family </a:t>
            </a:r>
            <a:r>
              <a:rPr lang="en-US" sz="2000" b="1" dirty="0" smtClean="0">
                <a:solidFill>
                  <a:srgbClr val="000000"/>
                </a:solidFill>
                <a:latin typeface="Arial Black" panose="020B0A04020102020204" pitchFamily="34" charset="0"/>
              </a:rPr>
              <a:t>affair.</a:t>
            </a:r>
            <a:endParaRPr lang="ru-RU" sz="2000" b="1" dirty="0">
              <a:latin typeface="Arial Black" panose="020B0A04020102020204" pitchFamily="34" charset="0"/>
            </a:endParaRPr>
          </a:p>
        </p:txBody>
      </p:sp>
      <p:pic>
        <p:nvPicPr>
          <p:cNvPr id="8200" name="Picture 8" descr="Sweet Semolina Balls - Rava Lad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463" y="3346321"/>
            <a:ext cx="4658262" cy="31459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266" name="Picture 2" descr="Indian swe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682" y="2221992"/>
            <a:ext cx="6209989" cy="419709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lop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93221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d.ibtimes.co.uk/en/full/206909/christma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416061" y="429933"/>
            <a:ext cx="8226488" cy="54554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309" y="5995359"/>
            <a:ext cx="11591144" cy="400110"/>
          </a:xfrm>
          <a:prstGeom prst="rect">
            <a:avLst/>
          </a:prstGeom>
          <a:noFill/>
        </p:spPr>
        <p:txBody>
          <a:bodyPr wrap="square" rtlCol="0">
            <a:spAutoFit/>
          </a:bodyPr>
          <a:lstStyle/>
          <a:p>
            <a:pPr algn="ctr"/>
            <a:r>
              <a:rPr lang="en-US" sz="2000" b="1" dirty="0" smtClean="0">
                <a:latin typeface="Arial Black" panose="020B0A04020102020204" pitchFamily="34" charset="0"/>
              </a:rPr>
              <a:t>One of the Indian citizens is writing New </a:t>
            </a:r>
            <a:r>
              <a:rPr lang="en-US" sz="2000" b="1" dirty="0" smtClean="0">
                <a:latin typeface="Arial Black" panose="020B0A04020102020204" pitchFamily="34" charset="0"/>
              </a:rPr>
              <a:t>Year’s </a:t>
            </a:r>
            <a:r>
              <a:rPr lang="en-US" sz="2000" b="1" dirty="0" smtClean="0">
                <a:latin typeface="Arial Black" panose="020B0A04020102020204" pitchFamily="34" charset="0"/>
              </a:rPr>
              <a:t>wishes on his forehead.</a:t>
            </a:r>
            <a:endParaRPr lang="ru-RU" sz="2000" b="1" dirty="0">
              <a:latin typeface="Arial Black" panose="020B0A04020102020204" pitchFamily="34" charset="0"/>
            </a:endParaRPr>
          </a:p>
        </p:txBody>
      </p:sp>
      <p:sp>
        <p:nvSpPr>
          <p:cNvPr id="3" name="TextBox 2"/>
          <p:cNvSpPr txBox="1"/>
          <p:nvPr/>
        </p:nvSpPr>
        <p:spPr>
          <a:xfrm>
            <a:off x="422696" y="1966823"/>
            <a:ext cx="2838090" cy="1891159"/>
          </a:xfrm>
          <a:prstGeom prst="rect">
            <a:avLst/>
          </a:prstGeom>
          <a:noFill/>
        </p:spPr>
        <p:txBody>
          <a:bodyPr wrap="square" rtlCol="0">
            <a:spAutoFit/>
          </a:bodyPr>
          <a:lstStyle/>
          <a:p>
            <a:pPr>
              <a:lnSpc>
                <a:spcPct val="150000"/>
              </a:lnSpc>
            </a:pPr>
            <a:r>
              <a:rPr lang="en-US" sz="2000" b="1" dirty="0" smtClean="0">
                <a:latin typeface="Arial Black" panose="020B0A04020102020204" pitchFamily="34" charset="0"/>
              </a:rPr>
              <a:t>Everybody wishes a Merry Christmas and a Happy New Year.</a:t>
            </a:r>
            <a:endParaRPr lang="ru-RU" sz="2000" b="1" dirty="0">
              <a:latin typeface="Arial Black" panose="020B0A04020102020204" pitchFamily="34" charset="0"/>
            </a:endParaRPr>
          </a:p>
        </p:txBody>
      </p:sp>
    </p:spTree>
    <p:extLst>
      <p:ext uri="{BB962C8B-B14F-4D97-AF65-F5344CB8AC3E}">
        <p14:creationId xmlns:p14="http://schemas.microsoft.com/office/powerpoint/2010/main" val="16809145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heaclub.ru/images/heaclub/2016/11/2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500" y="336873"/>
            <a:ext cx="8189089" cy="5453706"/>
          </a:xfrm>
          <a:prstGeom prst="rect">
            <a:avLst/>
          </a:prstGeom>
          <a:ln>
            <a:noFill/>
          </a:ln>
          <a:effectLst>
            <a:glow rad="101600">
              <a:srgbClr val="00B0F0">
                <a:alpha val="60000"/>
              </a:srgbClr>
            </a:glow>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20550" y="5882019"/>
            <a:ext cx="8717291" cy="707886"/>
          </a:xfrm>
          <a:prstGeom prst="rect">
            <a:avLst/>
          </a:prstGeom>
        </p:spPr>
        <p:txBody>
          <a:bodyPr wrap="square">
            <a:spAutoFit/>
          </a:bodyPr>
          <a:lstStyle/>
          <a:p>
            <a:r>
              <a:rPr lang="en-US" sz="2000" b="1" dirty="0">
                <a:solidFill>
                  <a:srgbClr val="4A4A4A"/>
                </a:solidFill>
                <a:latin typeface="Arial Black" panose="020B0A04020102020204" pitchFamily="34" charset="0"/>
              </a:rPr>
              <a:t>Parties and dancing is an integral part of the festivities, and </a:t>
            </a:r>
            <a:endParaRPr lang="en-US" sz="2000" b="1" dirty="0" smtClean="0">
              <a:solidFill>
                <a:srgbClr val="4A4A4A"/>
              </a:solidFill>
              <a:latin typeface="Arial Black" panose="020B0A04020102020204" pitchFamily="34" charset="0"/>
            </a:endParaRPr>
          </a:p>
          <a:p>
            <a:r>
              <a:rPr lang="en-US" sz="2000" b="1" dirty="0" smtClean="0">
                <a:solidFill>
                  <a:srgbClr val="4A4A4A"/>
                </a:solidFill>
                <a:latin typeface="Arial Black" panose="020B0A04020102020204" pitchFamily="34" charset="0"/>
              </a:rPr>
              <a:t>many </a:t>
            </a:r>
            <a:r>
              <a:rPr lang="en-US" sz="2000" b="1" dirty="0">
                <a:solidFill>
                  <a:srgbClr val="4A4A4A"/>
                </a:solidFill>
                <a:latin typeface="Arial Black" panose="020B0A04020102020204" pitchFamily="34" charset="0"/>
              </a:rPr>
              <a:t>Indians participate in them </a:t>
            </a:r>
            <a:r>
              <a:rPr lang="en-US" sz="2000" b="1" dirty="0" smtClean="0">
                <a:solidFill>
                  <a:srgbClr val="4A4A4A"/>
                </a:solidFill>
                <a:latin typeface="Arial Black" panose="020B0A04020102020204" pitchFamily="34" charset="0"/>
              </a:rPr>
              <a:t>wholeheartedly.</a:t>
            </a:r>
            <a:endParaRPr lang="ru-RU" sz="2000" b="1" dirty="0">
              <a:latin typeface="Arial Black" panose="020B0A04020102020204" pitchFamily="34" charset="0"/>
            </a:endParaRPr>
          </a:p>
        </p:txBody>
      </p:sp>
    </p:spTree>
    <p:extLst>
      <p:ext uri="{BB962C8B-B14F-4D97-AF65-F5344CB8AC3E}">
        <p14:creationId xmlns:p14="http://schemas.microsoft.com/office/powerpoint/2010/main" val="3071986569"/>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Фото: Как празднуют Новый год в самой загадочной стране - Индии (Фот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14300"/>
            <a:ext cx="8572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79576" y="5829301"/>
            <a:ext cx="8572499" cy="707886"/>
          </a:xfrm>
          <a:prstGeom prst="rect">
            <a:avLst/>
          </a:prstGeom>
        </p:spPr>
        <p:txBody>
          <a:bodyPr wrap="square">
            <a:spAutoFit/>
          </a:bodyPr>
          <a:lstStyle/>
          <a:p>
            <a:r>
              <a:rPr lang="en-US" sz="2000" b="1" dirty="0">
                <a:latin typeface="Arial Black" panose="020B0A04020102020204" pitchFamily="34" charset="0"/>
              </a:rPr>
              <a:t>You shouldn’t be unpleasant or irritated on the first day of a New Year. The mood on this day determines the whole year. </a:t>
            </a:r>
            <a:endParaRPr lang="ru-RU" sz="2000" b="1" dirty="0">
              <a:latin typeface="Arial Black" panose="020B0A04020102020204" pitchFamily="34" charset="0"/>
            </a:endParaRPr>
          </a:p>
        </p:txBody>
      </p:sp>
    </p:spTree>
    <p:extLst>
      <p:ext uri="{BB962C8B-B14F-4D97-AF65-F5344CB8AC3E}">
        <p14:creationId xmlns:p14="http://schemas.microsoft.com/office/powerpoint/2010/main" val="164727653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i1311.photobucket.com/albums/s676/Popeye2013/Bambi%20eyes%20Ana/christmas-picture-wishes_zpsfoan9d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55" y="909481"/>
            <a:ext cx="6166627" cy="3786889"/>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5619" y="5060082"/>
            <a:ext cx="5809683" cy="1015663"/>
          </a:xfrm>
          <a:prstGeom prst="rect">
            <a:avLst/>
          </a:prstGeom>
          <a:noFill/>
        </p:spPr>
        <p:txBody>
          <a:bodyPr wrap="square" rtlCol="0">
            <a:spAutoFit/>
          </a:bodyPr>
          <a:lstStyle/>
          <a:p>
            <a:pPr>
              <a:lnSpc>
                <a:spcPct val="150000"/>
              </a:lnSpc>
            </a:pPr>
            <a:r>
              <a:rPr lang="en-US" sz="2000" b="1" dirty="0" smtClean="0">
                <a:latin typeface="Arial Black" panose="020B0A04020102020204" pitchFamily="34" charset="0"/>
              </a:rPr>
              <a:t>There are a lot of Christmas cards and greetings in India as well as in Europe.</a:t>
            </a:r>
            <a:endParaRPr lang="ru-RU" sz="2000" b="1" dirty="0">
              <a:latin typeface="Arial Black" panose="020B0A04020102020204" pitchFamily="34" charset="0"/>
            </a:endParaRPr>
          </a:p>
        </p:txBody>
      </p:sp>
      <p:pic>
        <p:nvPicPr>
          <p:cNvPr id="11268" name="Picture 4" descr="http://hdwallpaperscargo.com/wp-content/uploads/2016/09/happy-new-year-2017-welcom-300x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0992" y="2385550"/>
            <a:ext cx="4976147" cy="4024582"/>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20992" y="637834"/>
            <a:ext cx="5130215" cy="707886"/>
          </a:xfrm>
          <a:prstGeom prst="rect">
            <a:avLst/>
          </a:prstGeom>
          <a:noFill/>
        </p:spPr>
        <p:txBody>
          <a:bodyPr wrap="square" rtlCol="0">
            <a:spAutoFit/>
          </a:bodyPr>
          <a:lstStyle/>
          <a:p>
            <a:r>
              <a:rPr lang="en-US" sz="4000" dirty="0" smtClean="0">
                <a:solidFill>
                  <a:srgbClr val="FF0000"/>
                </a:solidFill>
                <a:latin typeface="Arial Black" panose="020B0A04020102020204" pitchFamily="34" charset="0"/>
              </a:rPr>
              <a:t>Christmas Cards</a:t>
            </a:r>
            <a:endParaRPr lang="ru-RU" sz="40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4731791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frequence3.org/wp-content/uploads/2016/08/online-christmas-cards-8lkktc8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973" y="2892254"/>
            <a:ext cx="6063837" cy="37898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aromaticfusion.com/christmas-greetings-wishes-images-7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66" y="228081"/>
            <a:ext cx="6537690" cy="416034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792701" y="537354"/>
            <a:ext cx="5115463" cy="1891159"/>
          </a:xfrm>
          <a:prstGeom prst="rect">
            <a:avLst/>
          </a:prstGeom>
        </p:spPr>
        <p:txBody>
          <a:bodyPr wrap="square">
            <a:spAutoFit/>
          </a:bodyPr>
          <a:lstStyle/>
          <a:p>
            <a:pPr algn="just">
              <a:lnSpc>
                <a:spcPct val="150000"/>
              </a:lnSpc>
            </a:pPr>
            <a:r>
              <a:rPr lang="en-US" sz="2000" dirty="0">
                <a:latin typeface="Arial Black" panose="020B0A04020102020204" pitchFamily="34" charset="0"/>
              </a:rPr>
              <a:t>On the Christmas season wishing for others with </a:t>
            </a:r>
            <a:r>
              <a:rPr lang="en-US" sz="2000" dirty="0" smtClean="0">
                <a:latin typeface="Arial Black" panose="020B0A04020102020204" pitchFamily="34" charset="0"/>
              </a:rPr>
              <a:t>greeting</a:t>
            </a:r>
            <a:r>
              <a:rPr lang="en-US" sz="2000" dirty="0">
                <a:latin typeface="Arial Black" panose="020B0A04020102020204" pitchFamily="34" charset="0"/>
              </a:rPr>
              <a:t> cards </a:t>
            </a:r>
            <a:r>
              <a:rPr lang="en-US" sz="2000" dirty="0" smtClean="0">
                <a:latin typeface="Arial Black" panose="020B0A04020102020204" pitchFamily="34" charset="0"/>
              </a:rPr>
              <a:t>is </a:t>
            </a:r>
            <a:r>
              <a:rPr lang="en-US" sz="2000" dirty="0">
                <a:latin typeface="Arial Black" panose="020B0A04020102020204" pitchFamily="34" charset="0"/>
              </a:rPr>
              <a:t>considered one of the easiest and simple ways. </a:t>
            </a:r>
            <a:endParaRPr lang="ru-RU" sz="2000" dirty="0">
              <a:latin typeface="Arial Black" panose="020B0A04020102020204" pitchFamily="34" charset="0"/>
            </a:endParaRPr>
          </a:p>
        </p:txBody>
      </p:sp>
      <p:sp>
        <p:nvSpPr>
          <p:cNvPr id="3" name="Прямоугольник 2"/>
          <p:cNvSpPr/>
          <p:nvPr/>
        </p:nvSpPr>
        <p:spPr>
          <a:xfrm>
            <a:off x="241540" y="4565795"/>
            <a:ext cx="5693433" cy="1938992"/>
          </a:xfrm>
          <a:prstGeom prst="rect">
            <a:avLst/>
          </a:prstGeom>
        </p:spPr>
        <p:txBody>
          <a:bodyPr wrap="square">
            <a:spAutoFit/>
          </a:bodyPr>
          <a:lstStyle/>
          <a:p>
            <a:pPr algn="just">
              <a:lnSpc>
                <a:spcPct val="150000"/>
              </a:lnSpc>
            </a:pPr>
            <a:r>
              <a:rPr lang="en-US" sz="2000" dirty="0" smtClean="0">
                <a:latin typeface="Arial Black" panose="020B0A04020102020204" pitchFamily="34" charset="0"/>
              </a:rPr>
              <a:t>Indians add </a:t>
            </a:r>
            <a:r>
              <a:rPr lang="en-US" sz="2000" dirty="0">
                <a:latin typeface="Arial Black" panose="020B0A04020102020204" pitchFamily="34" charset="0"/>
              </a:rPr>
              <a:t>more joy to the wonderful festival of Christmas by sharing </a:t>
            </a:r>
            <a:r>
              <a:rPr lang="en-US" sz="2000" dirty="0" smtClean="0">
                <a:latin typeface="Arial Black" panose="020B0A04020102020204" pitchFamily="34" charset="0"/>
              </a:rPr>
              <a:t> </a:t>
            </a:r>
            <a:r>
              <a:rPr lang="en-US" sz="2000" dirty="0">
                <a:latin typeface="Arial Black" panose="020B0A04020102020204" pitchFamily="34" charset="0"/>
              </a:rPr>
              <a:t>beautiful Merry Christmas cards with </a:t>
            </a:r>
            <a:r>
              <a:rPr lang="en-US" sz="2000" dirty="0" smtClean="0">
                <a:latin typeface="Arial Black" panose="020B0A04020102020204" pitchFamily="34" charset="0"/>
              </a:rPr>
              <a:t>their families </a:t>
            </a:r>
            <a:r>
              <a:rPr lang="en-US" sz="2000" dirty="0">
                <a:latin typeface="Arial Black" panose="020B0A04020102020204" pitchFamily="34" charset="0"/>
              </a:rPr>
              <a:t>and </a:t>
            </a:r>
            <a:r>
              <a:rPr lang="en-US" sz="2000" dirty="0" smtClean="0">
                <a:latin typeface="Arial Black" panose="020B0A04020102020204" pitchFamily="34" charset="0"/>
              </a:rPr>
              <a:t>friends.</a:t>
            </a:r>
            <a:endParaRPr lang="ru-RU" sz="2000" dirty="0">
              <a:latin typeface="Arial Black" panose="020B0A04020102020204" pitchFamily="34" charset="0"/>
            </a:endParaRPr>
          </a:p>
        </p:txBody>
      </p:sp>
    </p:spTree>
    <p:extLst>
      <p:ext uri="{BB962C8B-B14F-4D97-AF65-F5344CB8AC3E}">
        <p14:creationId xmlns:p14="http://schemas.microsoft.com/office/powerpoint/2010/main" val="605686176"/>
      </p:ext>
    </p:extLst>
  </p:cSld>
  <p:clrMapOvr>
    <a:masterClrMapping/>
  </p:clrMapOvr>
  <p:transition spd="slow">
    <p:wheel spokes="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9563" y="5182893"/>
            <a:ext cx="11550770" cy="1323439"/>
          </a:xfrm>
          <a:prstGeom prst="rect">
            <a:avLst/>
          </a:prstGeom>
        </p:spPr>
        <p:txBody>
          <a:bodyPr wrap="square">
            <a:spAutoFit/>
          </a:bodyPr>
          <a:lstStyle/>
          <a:p>
            <a:r>
              <a:rPr lang="en-US" sz="2000" b="1" dirty="0">
                <a:solidFill>
                  <a:srgbClr val="000000"/>
                </a:solidFill>
                <a:latin typeface="Arial Black" panose="020B0A04020102020204" pitchFamily="34" charset="0"/>
              </a:rPr>
              <a:t>Compared to other religious festivals, Christmas is quite a small festival in India, due to the number of people who are </a:t>
            </a:r>
            <a:r>
              <a:rPr lang="en-US" sz="2000" b="1" dirty="0" smtClean="0">
                <a:solidFill>
                  <a:srgbClr val="000000"/>
                </a:solidFill>
                <a:latin typeface="Arial Black" panose="020B0A04020102020204" pitchFamily="34" charset="0"/>
              </a:rPr>
              <a:t>the Christians </a:t>
            </a:r>
            <a:r>
              <a:rPr lang="en-US" sz="2000" b="1" dirty="0">
                <a:solidFill>
                  <a:srgbClr val="000000"/>
                </a:solidFill>
                <a:latin typeface="Arial Black" panose="020B0A04020102020204" pitchFamily="34" charset="0"/>
              </a:rPr>
              <a:t>(about 2.3%) compared to people who belong to other religions. </a:t>
            </a:r>
            <a:r>
              <a:rPr lang="en-US" sz="2000" b="1" dirty="0" smtClean="0">
                <a:solidFill>
                  <a:srgbClr val="000000"/>
                </a:solidFill>
                <a:latin typeface="Arial Black" panose="020B0A04020102020204" pitchFamily="34" charset="0"/>
              </a:rPr>
              <a:t>However, the </a:t>
            </a:r>
            <a:r>
              <a:rPr lang="en-US" sz="2000" b="1" dirty="0">
                <a:solidFill>
                  <a:srgbClr val="000000"/>
                </a:solidFill>
                <a:latin typeface="Arial Black" panose="020B0A04020102020204" pitchFamily="34" charset="0"/>
              </a:rPr>
              <a:t>population of India is over 1 </a:t>
            </a:r>
            <a:r>
              <a:rPr lang="en-US" sz="2000" b="1" dirty="0" smtClean="0">
                <a:solidFill>
                  <a:srgbClr val="000000"/>
                </a:solidFill>
                <a:latin typeface="Arial Black" panose="020B0A04020102020204" pitchFamily="34" charset="0"/>
              </a:rPr>
              <a:t>billion people, </a:t>
            </a:r>
            <a:r>
              <a:rPr lang="en-US" sz="2000" b="1" dirty="0">
                <a:solidFill>
                  <a:srgbClr val="000000"/>
                </a:solidFill>
                <a:latin typeface="Arial Black" panose="020B0A04020102020204" pitchFamily="34" charset="0"/>
              </a:rPr>
              <a:t>so there are over </a:t>
            </a:r>
            <a:r>
              <a:rPr lang="en-US" sz="2000" b="1" dirty="0" smtClean="0">
                <a:solidFill>
                  <a:srgbClr val="000000"/>
                </a:solidFill>
                <a:latin typeface="Arial Black" panose="020B0A04020102020204" pitchFamily="34" charset="0"/>
              </a:rPr>
              <a:t>35 </a:t>
            </a:r>
            <a:r>
              <a:rPr lang="en-US" sz="2000" b="1" dirty="0">
                <a:solidFill>
                  <a:srgbClr val="000000"/>
                </a:solidFill>
                <a:latin typeface="Arial Black" panose="020B0A04020102020204" pitchFamily="34" charset="0"/>
              </a:rPr>
              <a:t>million Christians in India!</a:t>
            </a:r>
            <a:endParaRPr lang="ru-RU" sz="2000" b="1" dirty="0">
              <a:latin typeface="Arial Black" panose="020B0A04020102020204" pitchFamily="34" charset="0"/>
            </a:endParaRPr>
          </a:p>
        </p:txBody>
      </p:sp>
      <p:pic>
        <p:nvPicPr>
          <p:cNvPr id="1026" name="Picture 2" descr="http://www.theholidayspot.com/christmas/worldxmas/images/christmas-in-in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3096" y="350897"/>
            <a:ext cx="7559258" cy="472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4215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Картинки по запросу Christmas wishes in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624" y="222445"/>
            <a:ext cx="9859693" cy="642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01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Похожее изображени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073" y="328553"/>
            <a:ext cx="10475152" cy="621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249574"/>
      </p:ext>
    </p:extLst>
  </p:cSld>
  <p:clrMapOvr>
    <a:masterClrMapping/>
  </p:clrMapOvr>
  <p:transition spd="slow">
    <p:wheel spokes="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0717" y="5456749"/>
            <a:ext cx="11059064" cy="1015663"/>
          </a:xfrm>
          <a:prstGeom prst="rect">
            <a:avLst/>
          </a:prstGeom>
          <a:noFill/>
        </p:spPr>
        <p:txBody>
          <a:bodyPr wrap="square" rtlCol="0">
            <a:spAutoFit/>
          </a:bodyPr>
          <a:lstStyle/>
          <a:p>
            <a:pPr algn="just"/>
            <a:r>
              <a:rPr lang="en-US" sz="2000" b="1" dirty="0">
                <a:latin typeface="Arial Black" panose="020B0A04020102020204" pitchFamily="34" charset="0"/>
                <a:ea typeface="Microsoft Sans Serif" panose="020B0604020202020204" pitchFamily="34" charset="0"/>
                <a:cs typeface="Microsoft Sans Serif" panose="020B0604020202020204" pitchFamily="34" charset="0"/>
              </a:rPr>
              <a:t>Christmas in India is quite different from the  European </a:t>
            </a:r>
            <a:r>
              <a:rPr lang="en-US" sz="2000" b="1" dirty="0" smtClean="0">
                <a:latin typeface="Arial Black" panose="020B0A04020102020204" pitchFamily="34" charset="0"/>
                <a:ea typeface="Microsoft Sans Serif" panose="020B0604020202020204" pitchFamily="34" charset="0"/>
                <a:cs typeface="Microsoft Sans Serif" panose="020B0604020202020204" pitchFamily="34" charset="0"/>
              </a:rPr>
              <a:t>celebrations. </a:t>
            </a:r>
            <a:r>
              <a:rPr lang="en-US" sz="2000" b="1" dirty="0" smtClean="0">
                <a:latin typeface="Arial Black" panose="020B0A04020102020204" pitchFamily="34" charset="0"/>
                <a:ea typeface="Microsoft Sans Serif" panose="020B0604020202020204" pitchFamily="34" charset="0"/>
                <a:cs typeface="Microsoft Sans Serif" panose="020B0604020202020204" pitchFamily="34" charset="0"/>
              </a:rPr>
              <a:t>Christmas </a:t>
            </a:r>
            <a:r>
              <a:rPr lang="en-US" sz="2000" b="1" dirty="0">
                <a:latin typeface="Arial Black" panose="020B0A04020102020204" pitchFamily="34" charset="0"/>
                <a:ea typeface="Microsoft Sans Serif" panose="020B0604020202020204" pitchFamily="34" charset="0"/>
                <a:cs typeface="Microsoft Sans Serif" panose="020B0604020202020204" pitchFamily="34" charset="0"/>
              </a:rPr>
              <a:t>holidays are not as popular as in </a:t>
            </a:r>
            <a:r>
              <a:rPr lang="en-US" sz="2000" b="1" dirty="0" smtClean="0">
                <a:latin typeface="Arial Black" panose="020B0A04020102020204" pitchFamily="34" charset="0"/>
                <a:ea typeface="Microsoft Sans Serif" panose="020B0604020202020204" pitchFamily="34" charset="0"/>
                <a:cs typeface="Microsoft Sans Serif" panose="020B0604020202020204" pitchFamily="34" charset="0"/>
              </a:rPr>
              <a:t>Europe because of the small part of the total population.</a:t>
            </a:r>
            <a:endParaRPr lang="ru-RU" sz="2000" b="1" dirty="0">
              <a:latin typeface="Arial Black" panose="020B0A04020102020204" pitchFamily="34" charset="0"/>
              <a:ea typeface="Microsoft Sans Serif" panose="020B0604020202020204" pitchFamily="34" charset="0"/>
              <a:cs typeface="Microsoft Sans Serif" panose="020B0604020202020204" pitchFamily="34" charset="0"/>
            </a:endParaRPr>
          </a:p>
        </p:txBody>
      </p:sp>
      <p:pic>
        <p:nvPicPr>
          <p:cNvPr id="10242" name="Picture 2" descr="http://flyiteasy.com/wp-content/uploads/2014/12/121204045923-christmas-quiz-india-cross.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56957" y="103900"/>
            <a:ext cx="8028254" cy="5352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89169"/>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2251" y="4182875"/>
            <a:ext cx="5500777" cy="1938992"/>
          </a:xfrm>
          <a:prstGeom prst="rect">
            <a:avLst/>
          </a:prstGeom>
        </p:spPr>
        <p:txBody>
          <a:bodyPr wrap="square">
            <a:spAutoFit/>
          </a:bodyPr>
          <a:lstStyle/>
          <a:p>
            <a:pPr algn="just"/>
            <a:r>
              <a:rPr lang="en-US" sz="2000" b="1" dirty="0" smtClean="0">
                <a:latin typeface="Arial Black" panose="020B0A04020102020204" pitchFamily="34" charset="0"/>
              </a:rPr>
              <a:t>Though they </a:t>
            </a:r>
            <a:r>
              <a:rPr lang="en-US" sz="2000" b="1" dirty="0">
                <a:latin typeface="Arial Black" panose="020B0A04020102020204" pitchFamily="34" charset="0"/>
              </a:rPr>
              <a:t>make up a small portion of India’s population, </a:t>
            </a:r>
            <a:r>
              <a:rPr lang="en-US" sz="2000" b="1" dirty="0" smtClean="0">
                <a:latin typeface="Arial Black" panose="020B0A04020102020204" pitchFamily="34" charset="0"/>
              </a:rPr>
              <a:t>the Christians </a:t>
            </a:r>
            <a:r>
              <a:rPr lang="en-US" sz="2000" b="1" dirty="0">
                <a:latin typeface="Arial Black" panose="020B0A04020102020204" pitchFamily="34" charset="0"/>
              </a:rPr>
              <a:t>have freedom to worship and celebrate this </a:t>
            </a:r>
            <a:r>
              <a:rPr lang="en-US" sz="2000" b="1" dirty="0" smtClean="0">
                <a:latin typeface="Arial Black" panose="020B0A04020102020204" pitchFamily="34" charset="0"/>
              </a:rPr>
              <a:t>season. Above </a:t>
            </a:r>
            <a:r>
              <a:rPr lang="en-US" sz="2000" b="1" dirty="0">
                <a:latin typeface="Arial Black" panose="020B0A04020102020204" pitchFamily="34" charset="0"/>
              </a:rPr>
              <a:t>all, it is a time for peace and well-being within families and communities. </a:t>
            </a:r>
            <a:endParaRPr lang="ru-RU" sz="2000" b="1" dirty="0">
              <a:latin typeface="Arial Black" panose="020B0A04020102020204" pitchFamily="34" charset="0"/>
            </a:endParaRPr>
          </a:p>
        </p:txBody>
      </p:sp>
      <p:pic>
        <p:nvPicPr>
          <p:cNvPr id="3" name="Picture 2" descr="http://readbymail.ru/wp-content/uploads/2015/10/in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51" y="611507"/>
            <a:ext cx="5554652" cy="313221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4" descr="http://gipsymot.ru/wp-content/uploads/2016/10/1-Go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756" y="2436267"/>
            <a:ext cx="5757267" cy="3968620"/>
          </a:xfrm>
          <a:prstGeom prst="rect">
            <a:avLst/>
          </a:prstGeom>
          <a:ln>
            <a:noFill/>
          </a:ln>
          <a:effectLst>
            <a:outerShdw blurRad="63500" sx="102000" sy="102000" algn="ctr" rotWithShape="0">
              <a:prstClr val="black">
                <a:alpha val="40000"/>
              </a:prstClr>
            </a:outerShdw>
            <a:softEdge rad="112500"/>
          </a:effectLst>
          <a:extLst/>
        </p:spPr>
      </p:pic>
      <p:sp>
        <p:nvSpPr>
          <p:cNvPr id="5" name="TextBox 4"/>
          <p:cNvSpPr txBox="1"/>
          <p:nvPr/>
        </p:nvSpPr>
        <p:spPr>
          <a:xfrm>
            <a:off x="6461186" y="497789"/>
            <a:ext cx="5256934" cy="1631216"/>
          </a:xfrm>
          <a:prstGeom prst="rect">
            <a:avLst/>
          </a:prstGeom>
          <a:noFill/>
        </p:spPr>
        <p:txBody>
          <a:bodyPr wrap="square" rtlCol="0">
            <a:spAutoFit/>
          </a:bodyPr>
          <a:lstStyle/>
          <a:p>
            <a:pPr algn="just"/>
            <a:r>
              <a:rPr lang="en-US" sz="2000" b="1" dirty="0">
                <a:latin typeface="Arial Black" panose="020B0A04020102020204" pitchFamily="34" charset="0"/>
              </a:rPr>
              <a:t>Christmas Day is a national holiday in India, and the day off from work and official duties often prompts people of other faiths to have large family dinners at this time as well.</a:t>
            </a:r>
            <a:endParaRPr lang="ru-RU" sz="2000" b="1" dirty="0">
              <a:latin typeface="Arial Black" panose="020B0A04020102020204" pitchFamily="34" charset="0"/>
            </a:endParaRPr>
          </a:p>
        </p:txBody>
      </p:sp>
    </p:spTree>
    <p:extLst>
      <p:ext uri="{BB962C8B-B14F-4D97-AF65-F5344CB8AC3E}">
        <p14:creationId xmlns:p14="http://schemas.microsoft.com/office/powerpoint/2010/main" val="14434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38227" y="1052389"/>
            <a:ext cx="3657600" cy="4661148"/>
          </a:xfrm>
          <a:prstGeom prst="rect">
            <a:avLst/>
          </a:prstGeom>
          <a:noFill/>
        </p:spPr>
        <p:txBody>
          <a:bodyPr wrap="square" rtlCol="0">
            <a:spAutoFit/>
          </a:bodyPr>
          <a:lstStyle/>
          <a:p>
            <a:pPr>
              <a:lnSpc>
                <a:spcPct val="150000"/>
              </a:lnSpc>
            </a:pPr>
            <a:r>
              <a:rPr lang="en-US" sz="2000" b="1" dirty="0">
                <a:solidFill>
                  <a:srgbClr val="000000"/>
                </a:solidFill>
                <a:latin typeface="Arial Black" panose="020B0A04020102020204" pitchFamily="34" charset="0"/>
              </a:rPr>
              <a:t>Many different languages are spoken in India. In Hindi Happy/Merry Christmas is '</a:t>
            </a:r>
            <a:r>
              <a:rPr lang="en-US" sz="2000" b="1" dirty="0" err="1">
                <a:solidFill>
                  <a:srgbClr val="000000"/>
                </a:solidFill>
                <a:latin typeface="Arial Black" panose="020B0A04020102020204" pitchFamily="34" charset="0"/>
              </a:rPr>
              <a:t>Śubh</a:t>
            </a:r>
            <a:r>
              <a:rPr lang="en-US" sz="2000" b="1" dirty="0">
                <a:solidFill>
                  <a:srgbClr val="000000"/>
                </a:solidFill>
                <a:latin typeface="Arial Black" panose="020B0A04020102020204" pitchFamily="34" charset="0"/>
              </a:rPr>
              <a:t> </a:t>
            </a:r>
            <a:r>
              <a:rPr lang="en-US" sz="2000" b="1" dirty="0" err="1">
                <a:solidFill>
                  <a:srgbClr val="000000"/>
                </a:solidFill>
                <a:latin typeface="Arial Black" panose="020B0A04020102020204" pitchFamily="34" charset="0"/>
              </a:rPr>
              <a:t>krisamas</a:t>
            </a:r>
            <a:r>
              <a:rPr lang="en-US" sz="2000" b="1" dirty="0">
                <a:solidFill>
                  <a:srgbClr val="000000"/>
                </a:solidFill>
                <a:latin typeface="Arial Black" panose="020B0A04020102020204" pitchFamily="34" charset="0"/>
              </a:rPr>
              <a:t>' (</a:t>
            </a:r>
            <a:r>
              <a:rPr lang="hi-IN" sz="2000" b="1" dirty="0">
                <a:solidFill>
                  <a:srgbClr val="000000"/>
                </a:solidFill>
                <a:latin typeface="Arial Black" panose="020B0A04020102020204" pitchFamily="34" charset="0"/>
              </a:rPr>
              <a:t>शुभ क्रिसमस); </a:t>
            </a:r>
            <a:r>
              <a:rPr lang="en-US" sz="2000" b="1" dirty="0">
                <a:solidFill>
                  <a:srgbClr val="000000"/>
                </a:solidFill>
                <a:latin typeface="Arial Black" panose="020B0A04020102020204" pitchFamily="34" charset="0"/>
              </a:rPr>
              <a:t>Urdu it's '</a:t>
            </a:r>
            <a:r>
              <a:rPr lang="en-US" sz="2000" b="1" dirty="0" err="1">
                <a:solidFill>
                  <a:srgbClr val="000000"/>
                </a:solidFill>
                <a:latin typeface="Arial Black" panose="020B0A04020102020204" pitchFamily="34" charset="0"/>
              </a:rPr>
              <a:t>krismas</a:t>
            </a:r>
            <a:r>
              <a:rPr lang="en-US" sz="2000" b="1" dirty="0">
                <a:solidFill>
                  <a:srgbClr val="000000"/>
                </a:solidFill>
                <a:latin typeface="Arial Black" panose="020B0A04020102020204" pitchFamily="34" charset="0"/>
              </a:rPr>
              <a:t> </a:t>
            </a:r>
            <a:r>
              <a:rPr lang="en-US" sz="2000" b="1" dirty="0" err="1">
                <a:solidFill>
                  <a:srgbClr val="000000"/>
                </a:solidFill>
                <a:latin typeface="Arial Black" panose="020B0A04020102020204" pitchFamily="34" charset="0"/>
              </a:rPr>
              <a:t>mubarak</a:t>
            </a:r>
            <a:r>
              <a:rPr lang="en-US" sz="2000" b="1" dirty="0">
                <a:solidFill>
                  <a:srgbClr val="000000"/>
                </a:solidFill>
                <a:latin typeface="Arial Black" panose="020B0A04020102020204" pitchFamily="34" charset="0"/>
              </a:rPr>
              <a:t>' (</a:t>
            </a:r>
            <a:r>
              <a:rPr lang="ar-AE" sz="2000" b="1" dirty="0">
                <a:solidFill>
                  <a:srgbClr val="000000"/>
                </a:solidFill>
                <a:latin typeface="Arial Black" panose="020B0A04020102020204" pitchFamily="34" charset="0"/>
              </a:rPr>
              <a:t>کرسمس); </a:t>
            </a:r>
            <a:r>
              <a:rPr lang="en-US" sz="2000" b="1" dirty="0">
                <a:solidFill>
                  <a:srgbClr val="000000"/>
                </a:solidFill>
                <a:latin typeface="Arial Black" panose="020B0A04020102020204" pitchFamily="34" charset="0"/>
              </a:rPr>
              <a:t>in Sanskrit it's '</a:t>
            </a:r>
            <a:r>
              <a:rPr lang="en-US" sz="2000" b="1" dirty="0" err="1">
                <a:solidFill>
                  <a:srgbClr val="000000"/>
                </a:solidFill>
                <a:latin typeface="Arial Black" panose="020B0A04020102020204" pitchFamily="34" charset="0"/>
              </a:rPr>
              <a:t>Krismasasya</a:t>
            </a:r>
            <a:r>
              <a:rPr lang="en-US" sz="2000" b="1" dirty="0">
                <a:solidFill>
                  <a:srgbClr val="000000"/>
                </a:solidFill>
                <a:latin typeface="Arial Black" panose="020B0A04020102020204" pitchFamily="34" charset="0"/>
              </a:rPr>
              <a:t> </a:t>
            </a:r>
            <a:r>
              <a:rPr lang="en-US" sz="2000" b="1" dirty="0" err="1">
                <a:solidFill>
                  <a:srgbClr val="000000"/>
                </a:solidFill>
                <a:latin typeface="Arial Black" panose="020B0A04020102020204" pitchFamily="34" charset="0"/>
              </a:rPr>
              <a:t>shubhkaamnaa</a:t>
            </a:r>
            <a:r>
              <a:rPr lang="en-US" sz="2000" b="1" dirty="0">
                <a:solidFill>
                  <a:srgbClr val="000000"/>
                </a:solidFill>
                <a:latin typeface="Arial Black" panose="020B0A04020102020204" pitchFamily="34" charset="0"/>
              </a:rPr>
              <a:t>';</a:t>
            </a:r>
            <a:endParaRPr lang="ru-RU" sz="2000" b="1" dirty="0">
              <a:latin typeface="Arial Black" panose="020B0A04020102020204" pitchFamily="34" charset="0"/>
            </a:endParaRPr>
          </a:p>
        </p:txBody>
      </p:sp>
      <p:pic>
        <p:nvPicPr>
          <p:cNvPr id="6146" name="Picture 2" descr="https://www.votpusk.ru/story/edit/foto/large/178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457" y="653781"/>
            <a:ext cx="7438845" cy="55791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833448" y="615922"/>
            <a:ext cx="2976111" cy="5324535"/>
          </a:xfrm>
          <a:prstGeom prst="rect">
            <a:avLst/>
          </a:prstGeom>
        </p:spPr>
        <p:txBody>
          <a:bodyPr wrap="square">
            <a:spAutoFit/>
          </a:bodyPr>
          <a:lstStyle/>
          <a:p>
            <a:r>
              <a:rPr lang="en-US" sz="2000" b="1" dirty="0">
                <a:solidFill>
                  <a:srgbClr val="000000"/>
                </a:solidFill>
                <a:latin typeface="Arial Black" panose="020B0A04020102020204" pitchFamily="34" charset="0"/>
              </a:rPr>
              <a:t>For </a:t>
            </a:r>
            <a:r>
              <a:rPr lang="en-US" sz="2000" b="1" dirty="0" smtClean="0">
                <a:solidFill>
                  <a:srgbClr val="000000"/>
                </a:solidFill>
                <a:latin typeface="Arial Black" panose="020B0A04020102020204" pitchFamily="34" charset="0"/>
              </a:rPr>
              <a:t>the Indian </a:t>
            </a:r>
            <a:r>
              <a:rPr lang="en-US" sz="2000" b="1" dirty="0">
                <a:solidFill>
                  <a:srgbClr val="000000"/>
                </a:solidFill>
                <a:latin typeface="Arial Black" panose="020B0A04020102020204" pitchFamily="34" charset="0"/>
              </a:rPr>
              <a:t>Christians, especially the Catholics, the Midnight mass on Christmas Eve is a very important service and </a:t>
            </a:r>
            <a:r>
              <a:rPr lang="en-US" sz="2000" b="1" dirty="0" smtClean="0">
                <a:solidFill>
                  <a:srgbClr val="000000"/>
                </a:solidFill>
                <a:latin typeface="Arial Black" panose="020B0A04020102020204" pitchFamily="34" charset="0"/>
              </a:rPr>
              <a:t>has a </a:t>
            </a:r>
            <a:r>
              <a:rPr lang="en-US" sz="2000" b="1" dirty="0">
                <a:solidFill>
                  <a:srgbClr val="000000"/>
                </a:solidFill>
                <a:latin typeface="Arial Black" panose="020B0A04020102020204" pitchFamily="34" charset="0"/>
              </a:rPr>
              <a:t>great religious significance. Every year, on the night of 24th December, all members in Christian families visit their local churches to attend the Midnight mass. </a:t>
            </a:r>
            <a:endParaRPr lang="ru-RU" sz="2000" b="1" dirty="0">
              <a:latin typeface="Arial Black" panose="020B0A04020102020204" pitchFamily="34" charset="0"/>
            </a:endParaRPr>
          </a:p>
        </p:txBody>
      </p:sp>
      <p:pic>
        <p:nvPicPr>
          <p:cNvPr id="2056" name="Picture 8" descr="https://kolkatakanvas.files.wordpress.com/2011/12/ilk_vid_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709" y="491706"/>
            <a:ext cx="7797539" cy="5684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2875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31897" y="288266"/>
            <a:ext cx="5891784" cy="3323987"/>
          </a:xfrm>
          <a:prstGeom prst="rect">
            <a:avLst/>
          </a:prstGeom>
        </p:spPr>
        <p:txBody>
          <a:bodyPr wrap="square">
            <a:spAutoFit/>
          </a:bodyPr>
          <a:lstStyle/>
          <a:p>
            <a:pPr algn="just">
              <a:lnSpc>
                <a:spcPct val="150000"/>
              </a:lnSpc>
            </a:pPr>
            <a:r>
              <a:rPr lang="en-US" sz="2000" dirty="0">
                <a:latin typeface="Arial Black" panose="020B0A04020102020204" pitchFamily="34" charset="0"/>
              </a:rPr>
              <a:t>People love parties and with the weather being </a:t>
            </a:r>
            <a:r>
              <a:rPr lang="en-US" sz="2000" dirty="0" smtClean="0">
                <a:latin typeface="Arial Black" panose="020B0A04020102020204" pitchFamily="34" charset="0"/>
              </a:rPr>
              <a:t>fine </a:t>
            </a:r>
            <a:r>
              <a:rPr lang="en-US" sz="2000" dirty="0">
                <a:latin typeface="Arial Black" panose="020B0A04020102020204" pitchFamily="34" charset="0"/>
              </a:rPr>
              <a:t>for partying, there is no stopping them.  Most parts of India are going through winter in </a:t>
            </a:r>
            <a:r>
              <a:rPr lang="en-US" sz="2000" dirty="0" smtClean="0">
                <a:latin typeface="Arial Black" panose="020B0A04020102020204" pitchFamily="34" charset="0"/>
              </a:rPr>
              <a:t>December. Schools </a:t>
            </a:r>
            <a:r>
              <a:rPr lang="en-US" sz="2000" dirty="0">
                <a:latin typeface="Arial Black" panose="020B0A04020102020204" pitchFamily="34" charset="0"/>
              </a:rPr>
              <a:t>are closed and most companies give a Christmas holiday off.  It becomes truly a holiday </a:t>
            </a:r>
            <a:r>
              <a:rPr lang="en-US" sz="2000" dirty="0" smtClean="0">
                <a:latin typeface="Arial Black" panose="020B0A04020102020204" pitchFamily="34" charset="0"/>
              </a:rPr>
              <a:t>festival.</a:t>
            </a:r>
            <a:endParaRPr lang="ru-RU" sz="2000" dirty="0">
              <a:latin typeface="Arial Black" panose="020B0A04020102020204" pitchFamily="34" charset="0"/>
            </a:endParaRPr>
          </a:p>
        </p:txBody>
      </p:sp>
      <p:pic>
        <p:nvPicPr>
          <p:cNvPr id="4098" name="Picture 2" descr="http://resources0.news.com.au/images/2011/12/25/1226230/092868-india-christma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030" y="347248"/>
            <a:ext cx="4763897" cy="31734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cdn.walkthroughindia.com/wp-content/uploads/2012/12/Christmas-in-Ind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30" y="3703768"/>
            <a:ext cx="5356867" cy="283295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svoiludi.ru/images/tb/10610/novyi-god-v-indii-13839660322569_w687h3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364" y="3666774"/>
            <a:ext cx="5522848" cy="286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3559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11496" y="635998"/>
            <a:ext cx="6686676" cy="1938992"/>
          </a:xfrm>
          <a:prstGeom prst="rect">
            <a:avLst/>
          </a:prstGeom>
        </p:spPr>
        <p:txBody>
          <a:bodyPr wrap="square">
            <a:spAutoFit/>
          </a:bodyPr>
          <a:lstStyle/>
          <a:p>
            <a:pPr algn="just">
              <a:lnSpc>
                <a:spcPct val="150000"/>
              </a:lnSpc>
            </a:pPr>
            <a:r>
              <a:rPr lang="en-US" sz="2000" dirty="0">
                <a:solidFill>
                  <a:srgbClr val="191919"/>
                </a:solidFill>
                <a:latin typeface="Arial Black" panose="020B0A04020102020204" pitchFamily="34" charset="0"/>
              </a:rPr>
              <a:t>Most houses have an artificial Christmas tree decorated with all the trappings and some create the "nativity scene", as a central part of the decorations.</a:t>
            </a:r>
            <a:endParaRPr lang="ru-RU" sz="2000" dirty="0">
              <a:latin typeface="Arial Black" panose="020B0A04020102020204" pitchFamily="34" charset="0"/>
            </a:endParaRPr>
          </a:p>
        </p:txBody>
      </p:sp>
      <p:pic>
        <p:nvPicPr>
          <p:cNvPr id="5122" name="Picture 2" descr="http://www.skyhdwallpaper.com/wp-content/uploads/2016/11/Christmas-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951" y="2697465"/>
            <a:ext cx="5712636" cy="380080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oboi-na-stol.com/pub/original_images/oboi-na-stol.com-285177-prazdniki-novyy-god-rozhdestvo-vektornaya-grafika-merry-christmas-sharik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121" y="411480"/>
            <a:ext cx="3915854" cy="2163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iwritealot.com/wp-content/uploads/2010/12/New-Year-Wallpaper-Mix-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24" y="2697465"/>
            <a:ext cx="5067744" cy="3800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78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Базис">
  <a:themeElements>
    <a:clrScheme name="Basis">
      <a:dk1>
        <a:sysClr val="windowText" lastClr="000000"/>
      </a:dk1>
      <a:lt1>
        <a:sysClr val="window" lastClr="FFFFFF"/>
      </a:lt1>
      <a:dk2>
        <a:srgbClr val="505046"/>
      </a:dk2>
      <a:lt2>
        <a:srgbClr val="EEECE1"/>
      </a:lt2>
      <a:accent1>
        <a:srgbClr val="DF5327"/>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63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446C221D-F63F-4DD8-B509-CFE168687BF2}"/>
    </a:ext>
  </a:extLst>
</a:theme>
</file>

<file path=docProps/app.xml><?xml version="1.0" encoding="utf-8"?>
<Properties xmlns="http://schemas.openxmlformats.org/officeDocument/2006/extended-properties" xmlns:vt="http://schemas.openxmlformats.org/officeDocument/2006/docPropsVTypes">
  <Template>TM03457444[[fn=Основа]]</Template>
  <TotalTime>746</TotalTime>
  <Words>932</Words>
  <Application>Microsoft Office PowerPoint</Application>
  <PresentationFormat>Широкоэкранный</PresentationFormat>
  <Paragraphs>58</Paragraphs>
  <Slides>31</Slides>
  <Notes>0</Notes>
  <HiddenSlides>0</HiddenSlides>
  <MMClips>1</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31</vt:i4>
      </vt:variant>
    </vt:vector>
  </HeadingPairs>
  <TitlesOfParts>
    <vt:vector size="41" baseType="lpstr">
      <vt:lpstr>Arial</vt:lpstr>
      <vt:lpstr>Arial Black</vt:lpstr>
      <vt:lpstr>Corbel</vt:lpstr>
      <vt:lpstr>Helvetica</vt:lpstr>
      <vt:lpstr>Mangal</vt:lpstr>
      <vt:lpstr>Microsoft Sans Serif</vt:lpstr>
      <vt:lpstr>Oxygen</vt:lpstr>
      <vt:lpstr>Tahoma</vt:lpstr>
      <vt:lpstr>Verdana</vt:lpstr>
      <vt:lpstr>Базис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Christmas Preparations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IN INDIA</dc:title>
  <dc:creator>Татьяна K</dc:creator>
  <cp:lastModifiedBy>Татьяна K</cp:lastModifiedBy>
  <cp:revision>62</cp:revision>
  <dcterms:created xsi:type="dcterms:W3CDTF">2016-12-11T11:03:08Z</dcterms:created>
  <dcterms:modified xsi:type="dcterms:W3CDTF">2016-12-20T21:13:58Z</dcterms:modified>
</cp:coreProperties>
</file>