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7" r:id="rId2"/>
    <p:sldId id="292" r:id="rId3"/>
    <p:sldId id="298" r:id="rId4"/>
    <p:sldId id="258" r:id="rId5"/>
    <p:sldId id="259" r:id="rId6"/>
    <p:sldId id="313" r:id="rId7"/>
    <p:sldId id="300" r:id="rId8"/>
    <p:sldId id="260" r:id="rId9"/>
    <p:sldId id="261" r:id="rId10"/>
    <p:sldId id="314" r:id="rId11"/>
    <p:sldId id="316" r:id="rId12"/>
    <p:sldId id="315" r:id="rId13"/>
    <p:sldId id="263" r:id="rId14"/>
    <p:sldId id="262" r:id="rId15"/>
    <p:sldId id="309" r:id="rId16"/>
    <p:sldId id="301" r:id="rId17"/>
    <p:sldId id="302" r:id="rId18"/>
    <p:sldId id="307" r:id="rId19"/>
    <p:sldId id="317" r:id="rId20"/>
    <p:sldId id="308" r:id="rId21"/>
    <p:sldId id="310" r:id="rId22"/>
    <p:sldId id="264" r:id="rId23"/>
    <p:sldId id="31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0" d="100"/>
          <a:sy n="90" d="100"/>
        </p:scale>
        <p:origin x="398"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ru-RU" smtClean="0"/>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96DFF08F-DC6B-4601-B491-B0F83F6DD2DA}" type="datetimeFigureOut">
              <a:rPr lang="en-US" dirty="0"/>
              <a:pPr/>
              <a:t>12/20/2016</a:t>
            </a:fld>
            <a:endParaRPr lang="en-US" dirty="0"/>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FAB73BC-B049-4115-A692-8D63A059BFB8}" type="slidenum">
              <a:rPr lang="en-US" dirty="0"/>
              <a:pPr/>
              <a:t>‹#›</a:t>
            </a:fld>
            <a:endParaRPr lang="en-US" dirty="0"/>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dirty="0"/>
              <a:t>12/20/2016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12/20/2016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12/20/2016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12/20/2016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12/20/2016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dirty="0"/>
              <a:t>12/20/2016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dirty="0"/>
              <a:t>12/20/2016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12/20/2016</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3-tub-ru.yandex.net/i?id=af9e98575443c461533c24e3896efc38&amp;n=33&amp;h=215&amp;w=3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64" y="171634"/>
            <a:ext cx="12105736" cy="649999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648311" y="1205637"/>
            <a:ext cx="4960187" cy="2585323"/>
          </a:xfrm>
          <a:prstGeom prst="rect">
            <a:avLst/>
          </a:prstGeom>
        </p:spPr>
        <p:txBody>
          <a:bodyPr wrap="square">
            <a:spAutoFit/>
          </a:bodyPr>
          <a:lstStyle/>
          <a:p>
            <a:r>
              <a:rPr lang="en-US" sz="5400" dirty="0">
                <a:solidFill>
                  <a:srgbClr val="C00000"/>
                </a:solidFill>
                <a:latin typeface="Algerian" panose="04020705040A02060702" pitchFamily="82" charset="0"/>
              </a:rPr>
              <a:t>CHRISTMAS </a:t>
            </a:r>
            <a:endParaRPr lang="en-US" sz="5400" dirty="0" smtClean="0">
              <a:solidFill>
                <a:srgbClr val="C00000"/>
              </a:solidFill>
              <a:latin typeface="Algerian" panose="04020705040A02060702" pitchFamily="82" charset="0"/>
            </a:endParaRPr>
          </a:p>
          <a:p>
            <a:r>
              <a:rPr lang="en-US" sz="5400" dirty="0" smtClean="0">
                <a:solidFill>
                  <a:srgbClr val="C00000"/>
                </a:solidFill>
                <a:latin typeface="Algerian" panose="04020705040A02060702" pitchFamily="82" charset="0"/>
              </a:rPr>
              <a:t>SEASON IN AUSTRALIA</a:t>
            </a:r>
            <a:endParaRPr lang="ru-RU" sz="5400" dirty="0">
              <a:solidFill>
                <a:srgbClr val="C00000"/>
              </a:solidFill>
            </a:endParaRPr>
          </a:p>
        </p:txBody>
      </p:sp>
      <p:sp>
        <p:nvSpPr>
          <p:cNvPr id="4" name="Прямоугольник 3"/>
          <p:cNvSpPr/>
          <p:nvPr/>
        </p:nvSpPr>
        <p:spPr>
          <a:xfrm>
            <a:off x="1512498" y="4123298"/>
            <a:ext cx="6096000" cy="923330"/>
          </a:xfrm>
          <a:prstGeom prst="rect">
            <a:avLst/>
          </a:prstGeom>
        </p:spPr>
        <p:txBody>
          <a:bodyPr>
            <a:spAutoFit/>
          </a:bodyPr>
          <a:lstStyle/>
          <a:p>
            <a:r>
              <a:rPr lang="en-US" dirty="0">
                <a:solidFill>
                  <a:schemeClr val="bg2">
                    <a:lumMod val="10000"/>
                  </a:schemeClr>
                </a:solidFill>
                <a:latin typeface="Algerian" panose="04020705040A02060702" pitchFamily="82" charset="0"/>
              </a:rPr>
              <a:t>By T.V. </a:t>
            </a:r>
            <a:r>
              <a:rPr lang="en-US" dirty="0" err="1">
                <a:solidFill>
                  <a:schemeClr val="bg2">
                    <a:lumMod val="10000"/>
                  </a:schemeClr>
                </a:solidFill>
                <a:latin typeface="Algerian" panose="04020705040A02060702" pitchFamily="82" charset="0"/>
              </a:rPr>
              <a:t>Kosormygina</a:t>
            </a:r>
            <a:endParaRPr lang="en-US" dirty="0">
              <a:solidFill>
                <a:schemeClr val="bg2">
                  <a:lumMod val="10000"/>
                </a:schemeClr>
              </a:solidFill>
              <a:latin typeface="Algerian" panose="04020705040A02060702" pitchFamily="82" charset="0"/>
            </a:endParaRPr>
          </a:p>
          <a:p>
            <a:r>
              <a:rPr lang="en-US" dirty="0">
                <a:solidFill>
                  <a:schemeClr val="bg2">
                    <a:lumMod val="10000"/>
                  </a:schemeClr>
                </a:solidFill>
                <a:latin typeface="Algerian" panose="04020705040A02060702" pitchFamily="82" charset="0"/>
              </a:rPr>
              <a:t>“</a:t>
            </a:r>
            <a:r>
              <a:rPr lang="en-US" dirty="0" err="1">
                <a:solidFill>
                  <a:schemeClr val="bg2">
                    <a:lumMod val="10000"/>
                  </a:schemeClr>
                </a:solidFill>
                <a:latin typeface="Algerian" panose="04020705040A02060702" pitchFamily="82" charset="0"/>
              </a:rPr>
              <a:t>Sosny</a:t>
            </a:r>
            <a:r>
              <a:rPr lang="en-US" dirty="0">
                <a:solidFill>
                  <a:schemeClr val="bg2">
                    <a:lumMod val="10000"/>
                  </a:schemeClr>
                </a:solidFill>
                <a:latin typeface="Algerian" panose="04020705040A02060702" pitchFamily="82" charset="0"/>
              </a:rPr>
              <a:t>” school</a:t>
            </a:r>
          </a:p>
          <a:p>
            <a:r>
              <a:rPr lang="en-US" dirty="0">
                <a:solidFill>
                  <a:schemeClr val="bg2">
                    <a:lumMod val="10000"/>
                  </a:schemeClr>
                </a:solidFill>
                <a:latin typeface="Algerian" panose="04020705040A02060702" pitchFamily="82" charset="0"/>
              </a:rPr>
              <a:t>December, 2016</a:t>
            </a:r>
            <a:endParaRPr lang="ru-RU" dirty="0">
              <a:solidFill>
                <a:schemeClr val="bg2">
                  <a:lumMod val="10000"/>
                </a:schemeClr>
              </a:solidFill>
            </a:endParaRPr>
          </a:p>
        </p:txBody>
      </p:sp>
    </p:spTree>
    <p:extLst>
      <p:ext uri="{BB962C8B-B14F-4D97-AF65-F5344CB8AC3E}">
        <p14:creationId xmlns:p14="http://schemas.microsoft.com/office/powerpoint/2010/main" val="165593468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28789" y="2832227"/>
            <a:ext cx="1968543" cy="3831818"/>
          </a:xfrm>
          <a:prstGeom prst="rect">
            <a:avLst/>
          </a:prstGeom>
        </p:spPr>
        <p:txBody>
          <a:bodyPr wrap="square">
            <a:spAutoFit/>
          </a:bodyPr>
          <a:lstStyle/>
          <a:p>
            <a:pPr algn="just">
              <a:lnSpc>
                <a:spcPct val="150000"/>
              </a:lnSpc>
            </a:pPr>
            <a:r>
              <a:rPr lang="en-US" dirty="0" smtClean="0">
                <a:solidFill>
                  <a:srgbClr val="191919"/>
                </a:solidFill>
                <a:latin typeface="Arial Black" panose="020B0A04020102020204" pitchFamily="34" charset="0"/>
              </a:rPr>
              <a:t>This </a:t>
            </a:r>
            <a:r>
              <a:rPr lang="en-US" dirty="0">
                <a:solidFill>
                  <a:srgbClr val="191919"/>
                </a:solidFill>
                <a:latin typeface="Arial Black" panose="020B0A04020102020204" pitchFamily="34" charset="0"/>
              </a:rPr>
              <a:t>is the busiest time of the year for retailers as shoppers buy gifts and all the other trappings of Christmas.</a:t>
            </a:r>
            <a:endParaRPr lang="ru-RU" dirty="0">
              <a:latin typeface="Arial Black" panose="020B0A04020102020204" pitchFamily="34" charset="0"/>
            </a:endParaRPr>
          </a:p>
        </p:txBody>
      </p:sp>
      <p:pic>
        <p:nvPicPr>
          <p:cNvPr id="3076" name="Picture 4" descr="http://i-linkresearch.com/wp-content/uploads/2013/11/i-link-christmas-holiday-shopping-2013-infograph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09" y="1576305"/>
            <a:ext cx="4982593" cy="498259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71613" y="514575"/>
            <a:ext cx="5735866" cy="707886"/>
          </a:xfrm>
          <a:prstGeom prst="rect">
            <a:avLst/>
          </a:prstGeom>
        </p:spPr>
        <p:txBody>
          <a:bodyPr wrap="none">
            <a:spAutoFit/>
          </a:bodyPr>
          <a:lstStyle/>
          <a:p>
            <a:r>
              <a:rPr lang="en-US" sz="4000" dirty="0">
                <a:solidFill>
                  <a:srgbClr val="FF0000"/>
                </a:solidFill>
                <a:latin typeface="Arial Black" panose="020B0A04020102020204" pitchFamily="34" charset="0"/>
              </a:rPr>
              <a:t>Christmas shopping</a:t>
            </a:r>
            <a:endParaRPr lang="ru-RU" sz="4000" dirty="0">
              <a:solidFill>
                <a:srgbClr val="FF0000"/>
              </a:solidFill>
              <a:latin typeface="Arial Black" panose="020B0A04020102020204" pitchFamily="34" charset="0"/>
            </a:endParaRPr>
          </a:p>
        </p:txBody>
      </p:sp>
      <p:pic>
        <p:nvPicPr>
          <p:cNvPr id="3078" name="Picture 6" descr="http://vzagranke.ru/wp-content/uploads/2012/12/rojdestvo-v-avstral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823" y="228027"/>
            <a:ext cx="3630862" cy="23424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nierocks.areavoices.com/files/2012/12/boxing-d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2823" y="2570519"/>
            <a:ext cx="3566364" cy="39883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ownsouthlake.com/wp-content/uploads/Fotolia_58038658_Subscription_Monthly_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6402" y="1238020"/>
            <a:ext cx="2215440" cy="161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80442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126082" y="1694375"/>
            <a:ext cx="3683479" cy="3831818"/>
          </a:xfrm>
          <a:prstGeom prst="rect">
            <a:avLst/>
          </a:prstGeom>
        </p:spPr>
        <p:txBody>
          <a:bodyPr wrap="square">
            <a:spAutoFit/>
          </a:bodyPr>
          <a:lstStyle/>
          <a:p>
            <a:pPr algn="just">
              <a:lnSpc>
                <a:spcPct val="150000"/>
              </a:lnSpc>
            </a:pPr>
            <a:r>
              <a:rPr lang="en-US" b="1" dirty="0">
                <a:solidFill>
                  <a:srgbClr val="353535"/>
                </a:solidFill>
                <a:latin typeface="Arial Black" panose="020B0A04020102020204" pitchFamily="34" charset="0"/>
              </a:rPr>
              <a:t>The day after Christmas is </a:t>
            </a:r>
            <a:r>
              <a:rPr lang="en-US" b="1" dirty="0" smtClean="0">
                <a:solidFill>
                  <a:srgbClr val="353535"/>
                </a:solidFill>
                <a:latin typeface="Arial Black" panose="020B0A04020102020204" pitchFamily="34" charset="0"/>
              </a:rPr>
              <a:t>called 'Boxing </a:t>
            </a:r>
            <a:r>
              <a:rPr lang="en-US" b="1" dirty="0">
                <a:solidFill>
                  <a:srgbClr val="353535"/>
                </a:solidFill>
                <a:latin typeface="Arial Black" panose="020B0A04020102020204" pitchFamily="34" charset="0"/>
              </a:rPr>
              <a:t>Day.' And when you've recovered from all the food and presents, it's time to set your alarm early to join the </a:t>
            </a:r>
            <a:r>
              <a:rPr lang="en-US" b="1" dirty="0" smtClean="0">
                <a:solidFill>
                  <a:srgbClr val="353535"/>
                </a:solidFill>
                <a:latin typeface="Arial Black" panose="020B0A04020102020204" pitchFamily="34" charset="0"/>
              </a:rPr>
              <a:t>stampede* </a:t>
            </a:r>
            <a:r>
              <a:rPr lang="en-US" b="1" dirty="0">
                <a:solidFill>
                  <a:srgbClr val="353535"/>
                </a:solidFill>
                <a:latin typeface="Arial Black" panose="020B0A04020102020204" pitchFamily="34" charset="0"/>
              </a:rPr>
              <a:t>of shoppers looking to grab a bargain at Boxing Day sales.</a:t>
            </a:r>
            <a:endParaRPr lang="ru-RU" b="1" dirty="0">
              <a:latin typeface="Arial Black" panose="020B0A04020102020204" pitchFamily="34" charset="0"/>
            </a:endParaRPr>
          </a:p>
        </p:txBody>
      </p:sp>
      <p:pic>
        <p:nvPicPr>
          <p:cNvPr id="9218" name="Picture 2" descr="12. Boxing Day = Shopping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01" y="905774"/>
            <a:ext cx="7447903" cy="496881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55741" y="5874589"/>
            <a:ext cx="6096000" cy="646331"/>
          </a:xfrm>
          <a:prstGeom prst="rect">
            <a:avLst/>
          </a:prstGeom>
        </p:spPr>
        <p:txBody>
          <a:bodyPr>
            <a:spAutoFit/>
          </a:bodyPr>
          <a:lstStyle/>
          <a:p>
            <a:r>
              <a:rPr lang="en-US" b="1" i="1" dirty="0">
                <a:solidFill>
                  <a:srgbClr val="353535"/>
                </a:solidFill>
              </a:rPr>
              <a:t>Crowds queue in a Brisbane department store moments after doors opened for the Boxing Day sales</a:t>
            </a:r>
            <a:endParaRPr lang="ru-RU" b="1" dirty="0"/>
          </a:p>
        </p:txBody>
      </p:sp>
      <p:sp>
        <p:nvSpPr>
          <p:cNvPr id="4" name="Прямоугольник 3"/>
          <p:cNvSpPr/>
          <p:nvPr/>
        </p:nvSpPr>
        <p:spPr>
          <a:xfrm>
            <a:off x="7893168" y="370936"/>
            <a:ext cx="4149306" cy="1323439"/>
          </a:xfrm>
          <a:prstGeom prst="rect">
            <a:avLst/>
          </a:prstGeom>
        </p:spPr>
        <p:txBody>
          <a:bodyPr wrap="square">
            <a:spAutoFit/>
          </a:bodyPr>
          <a:lstStyle/>
          <a:p>
            <a:r>
              <a:rPr lang="en-US" sz="4000" dirty="0">
                <a:solidFill>
                  <a:srgbClr val="FF0000"/>
                </a:solidFill>
                <a:latin typeface="Arial Black" panose="020B0A04020102020204" pitchFamily="34" charset="0"/>
              </a:rPr>
              <a:t>Boxing Day = Shopping Day</a:t>
            </a:r>
            <a:endParaRPr lang="ru-RU" sz="4000" dirty="0">
              <a:solidFill>
                <a:srgbClr val="FF0000"/>
              </a:solidFill>
              <a:latin typeface="Arial Black" panose="020B0A04020102020204" pitchFamily="34" charset="0"/>
            </a:endParaRPr>
          </a:p>
        </p:txBody>
      </p:sp>
      <p:sp>
        <p:nvSpPr>
          <p:cNvPr id="5" name="Прямоугольник 4"/>
          <p:cNvSpPr/>
          <p:nvPr/>
        </p:nvSpPr>
        <p:spPr>
          <a:xfrm>
            <a:off x="8514972" y="6197754"/>
            <a:ext cx="3294589" cy="369332"/>
          </a:xfrm>
          <a:prstGeom prst="rect">
            <a:avLst/>
          </a:prstGeom>
        </p:spPr>
        <p:txBody>
          <a:bodyPr wrap="square">
            <a:spAutoFit/>
          </a:bodyPr>
          <a:lstStyle/>
          <a:p>
            <a:r>
              <a:rPr lang="ru-RU" i="1" dirty="0" smtClean="0"/>
              <a:t>*</a:t>
            </a:r>
            <a:r>
              <a:rPr lang="en-US" i="1" dirty="0" smtClean="0"/>
              <a:t>stampede – </a:t>
            </a:r>
            <a:r>
              <a:rPr lang="ru-RU" i="1" dirty="0" smtClean="0"/>
              <a:t>массовая давка</a:t>
            </a:r>
            <a:endParaRPr lang="ru-RU" i="1" dirty="0"/>
          </a:p>
        </p:txBody>
      </p:sp>
    </p:spTree>
    <p:extLst>
      <p:ext uri="{BB962C8B-B14F-4D97-AF65-F5344CB8AC3E}">
        <p14:creationId xmlns:p14="http://schemas.microsoft.com/office/powerpoint/2010/main" val="172281258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49306" y="4524448"/>
            <a:ext cx="7694762" cy="1938992"/>
          </a:xfrm>
          <a:prstGeom prst="rect">
            <a:avLst/>
          </a:prstGeom>
        </p:spPr>
        <p:txBody>
          <a:bodyPr wrap="square">
            <a:spAutoFit/>
          </a:bodyPr>
          <a:lstStyle/>
          <a:p>
            <a:pPr algn="just"/>
            <a:r>
              <a:rPr lang="en-US" sz="2000" b="1" dirty="0">
                <a:solidFill>
                  <a:srgbClr val="00002D"/>
                </a:solidFill>
                <a:latin typeface="Arial Black" panose="020B0A04020102020204" pitchFamily="34" charset="0"/>
              </a:rPr>
              <a:t>On Christmas Day family and friends gather to exchange gifts and enjoy special Christmas food</a:t>
            </a:r>
            <a:r>
              <a:rPr lang="en-US" sz="2000" b="1" dirty="0" smtClean="0">
                <a:solidFill>
                  <a:srgbClr val="00002D"/>
                </a:solidFill>
                <a:latin typeface="Arial Black" panose="020B0A04020102020204" pitchFamily="34" charset="0"/>
              </a:rPr>
              <a:t>. </a:t>
            </a:r>
            <a:r>
              <a:rPr lang="en-US" sz="2000" b="1" dirty="0">
                <a:latin typeface="Arial Black" panose="020B0A04020102020204" pitchFamily="34" charset="0"/>
              </a:rPr>
              <a:t>A typical Christmas menu includes seafood, glazed ham, cold chicken, duck or turkey, cold deli meats, pasta, salads galore, desserts of all types, fruit salad, pavlovas and </a:t>
            </a:r>
            <a:r>
              <a:rPr lang="en-US" sz="2000" b="1" dirty="0" smtClean="0">
                <a:latin typeface="Arial Black" panose="020B0A04020102020204" pitchFamily="34" charset="0"/>
              </a:rPr>
              <a:t>ice-creams</a:t>
            </a:r>
            <a:r>
              <a:rPr lang="en-US" sz="2000" b="1" dirty="0">
                <a:latin typeface="Arial Black" panose="020B0A04020102020204" pitchFamily="34" charset="0"/>
              </a:rPr>
              <a:t>.</a:t>
            </a:r>
            <a:endParaRPr lang="ru-RU" sz="2000" b="1" dirty="0">
              <a:latin typeface="Arial Black" panose="020B0A040201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18" y="362514"/>
            <a:ext cx="5651130" cy="4161934"/>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14" y="3719073"/>
            <a:ext cx="3390043" cy="2744367"/>
          </a:xfrm>
          <a:prstGeom prst="rect">
            <a:avLst/>
          </a:prstGeom>
        </p:spPr>
      </p:pic>
      <p:sp>
        <p:nvSpPr>
          <p:cNvPr id="6" name="Прямоугольник 5"/>
          <p:cNvSpPr/>
          <p:nvPr/>
        </p:nvSpPr>
        <p:spPr>
          <a:xfrm>
            <a:off x="380547" y="163455"/>
            <a:ext cx="3203121" cy="1843518"/>
          </a:xfrm>
          <a:prstGeom prst="rect">
            <a:avLst/>
          </a:prstGeom>
        </p:spPr>
        <p:txBody>
          <a:bodyPr wrap="none">
            <a:spAutoFit/>
          </a:bodyPr>
          <a:lstStyle/>
          <a:p>
            <a:pPr>
              <a:lnSpc>
                <a:spcPct val="150000"/>
              </a:lnSpc>
            </a:pPr>
            <a:r>
              <a:rPr lang="en-US" sz="4000" b="1" dirty="0">
                <a:solidFill>
                  <a:srgbClr val="00B050"/>
                </a:solidFill>
                <a:latin typeface="Arial Black" panose="020B0A04020102020204" pitchFamily="34" charset="0"/>
              </a:rPr>
              <a:t>Christmas </a:t>
            </a:r>
            <a:endParaRPr lang="en-US" sz="4000" b="1" dirty="0" smtClean="0">
              <a:solidFill>
                <a:srgbClr val="00B050"/>
              </a:solidFill>
              <a:latin typeface="Arial Black" panose="020B0A04020102020204" pitchFamily="34" charset="0"/>
            </a:endParaRPr>
          </a:p>
          <a:p>
            <a:pPr>
              <a:lnSpc>
                <a:spcPct val="150000"/>
              </a:lnSpc>
            </a:pPr>
            <a:r>
              <a:rPr lang="en-US" sz="4000" b="1" dirty="0" smtClean="0">
                <a:solidFill>
                  <a:srgbClr val="00B050"/>
                </a:solidFill>
                <a:latin typeface="Arial Black" panose="020B0A04020102020204" pitchFamily="34" charset="0"/>
              </a:rPr>
              <a:t>food</a:t>
            </a:r>
            <a:endParaRPr lang="ru-RU" sz="4000" dirty="0">
              <a:solidFill>
                <a:srgbClr val="00B050"/>
              </a:solidFill>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669" y="1209903"/>
            <a:ext cx="3925532" cy="2467156"/>
          </a:xfrm>
          <a:prstGeom prst="rect">
            <a:avLst/>
          </a:prstGeom>
        </p:spPr>
      </p:pic>
    </p:spTree>
    <p:extLst>
      <p:ext uri="{BB962C8B-B14F-4D97-AF65-F5344CB8AC3E}">
        <p14:creationId xmlns:p14="http://schemas.microsoft.com/office/powerpoint/2010/main" val="46381779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1488" y="4599791"/>
            <a:ext cx="10808898" cy="1938992"/>
          </a:xfrm>
          <a:prstGeom prst="rect">
            <a:avLst/>
          </a:prstGeom>
        </p:spPr>
        <p:txBody>
          <a:bodyPr wrap="square">
            <a:spAutoFit/>
          </a:bodyPr>
          <a:lstStyle/>
          <a:p>
            <a:pPr algn="just">
              <a:lnSpc>
                <a:spcPct val="150000"/>
              </a:lnSpc>
            </a:pPr>
            <a:r>
              <a:rPr lang="en-US" sz="2000" dirty="0">
                <a:latin typeface="Arial Black" panose="020B0A04020102020204" pitchFamily="34" charset="0"/>
                <a:ea typeface="Microsoft Sans Serif" panose="020B0604020202020204" pitchFamily="34" charset="0"/>
                <a:cs typeface="Microsoft Sans Serif" panose="020B0604020202020204" pitchFamily="34" charset="0"/>
              </a:rPr>
              <a:t>It's not only food and gifts that differ </a:t>
            </a:r>
            <a:r>
              <a:rPr lang="en-US" sz="2000" dirty="0" smtClean="0">
                <a:latin typeface="Arial Black" panose="020B0A04020102020204" pitchFamily="34" charset="0"/>
                <a:ea typeface="Microsoft Sans Serif" panose="020B0604020202020204" pitchFamily="34" charset="0"/>
                <a:cs typeface="Microsoft Sans Serif" panose="020B0604020202020204" pitchFamily="34" charset="0"/>
              </a:rPr>
              <a:t>Australian </a:t>
            </a:r>
            <a:r>
              <a:rPr lang="en-US" sz="2000" dirty="0">
                <a:latin typeface="Arial Black" panose="020B0A04020102020204" pitchFamily="34" charset="0"/>
                <a:ea typeface="Microsoft Sans Serif" panose="020B0604020202020204" pitchFamily="34" charset="0"/>
                <a:cs typeface="Microsoft Sans Serif" panose="020B0604020202020204" pitchFamily="34" charset="0"/>
              </a:rPr>
              <a:t>Christmas from the European </a:t>
            </a:r>
            <a:r>
              <a:rPr lang="en-US" sz="2000" dirty="0" smtClean="0">
                <a:latin typeface="Arial Black" panose="020B0A04020102020204" pitchFamily="34" charset="0"/>
                <a:ea typeface="Microsoft Sans Serif" panose="020B0604020202020204" pitchFamily="34" charset="0"/>
                <a:cs typeface="Microsoft Sans Serif" panose="020B0604020202020204" pitchFamily="34" charset="0"/>
              </a:rPr>
              <a:t>holiday. </a:t>
            </a:r>
            <a:r>
              <a:rPr lang="en-US" sz="2000" dirty="0">
                <a:latin typeface="Arial Black" panose="020B0A04020102020204" pitchFamily="34" charset="0"/>
                <a:ea typeface="Microsoft Sans Serif" panose="020B0604020202020204" pitchFamily="34" charset="0"/>
                <a:cs typeface="Microsoft Sans Serif" panose="020B0604020202020204" pitchFamily="34" charset="0"/>
              </a:rPr>
              <a:t>The weather impacts </a:t>
            </a:r>
            <a:r>
              <a:rPr lang="en-US" sz="2000" dirty="0">
                <a:solidFill>
                  <a:schemeClr val="accent4">
                    <a:lumMod val="75000"/>
                  </a:schemeClr>
                </a:solidFill>
                <a:latin typeface="Arial Black" panose="020B0A04020102020204" pitchFamily="34" charset="0"/>
                <a:ea typeface="Microsoft Sans Serif" panose="020B0604020202020204" pitchFamily="34" charset="0"/>
                <a:cs typeface="Microsoft Sans Serif" panose="020B0604020202020204" pitchFamily="34" charset="0"/>
              </a:rPr>
              <a:t>the hot atmosphere of Christmas</a:t>
            </a:r>
            <a:r>
              <a:rPr lang="en-US" sz="2000" dirty="0">
                <a:latin typeface="Arial Black" panose="020B0A04020102020204" pitchFamily="34" charset="0"/>
                <a:ea typeface="Microsoft Sans Serif" panose="020B0604020202020204" pitchFamily="34" charset="0"/>
                <a:cs typeface="Microsoft Sans Serif" panose="020B0604020202020204" pitchFamily="34" charset="0"/>
              </a:rPr>
              <a:t>. Most families prefer to stay outdoors in shorts and T-shirts and </a:t>
            </a:r>
            <a:r>
              <a:rPr lang="en-US" sz="2000" dirty="0">
                <a:solidFill>
                  <a:schemeClr val="accent4">
                    <a:lumMod val="75000"/>
                  </a:schemeClr>
                </a:solidFill>
                <a:latin typeface="Arial Black" panose="020B0A04020102020204" pitchFamily="34" charset="0"/>
                <a:ea typeface="Microsoft Sans Serif" panose="020B0604020202020204" pitchFamily="34" charset="0"/>
                <a:cs typeface="Microsoft Sans Serif" panose="020B0604020202020204" pitchFamily="34" charset="0"/>
              </a:rPr>
              <a:t>go to the beach.</a:t>
            </a:r>
            <a:endParaRPr lang="ru-RU" sz="2000" dirty="0">
              <a:solidFill>
                <a:schemeClr val="accent4">
                  <a:lumMod val="75000"/>
                </a:schemeClr>
              </a:solidFill>
              <a:latin typeface="Arial Black" panose="020B0A04020102020204" pitchFamily="34" charset="0"/>
              <a:ea typeface="Microsoft Sans Serif" panose="020B0604020202020204" pitchFamily="34" charset="0"/>
              <a:cs typeface="Microsoft Sans Serif" panose="020B0604020202020204" pitchFamily="34" charset="0"/>
            </a:endParaRPr>
          </a:p>
        </p:txBody>
      </p:sp>
      <p:pic>
        <p:nvPicPr>
          <p:cNvPr id="3" name="Picture 2" descr="http://wozap.ru/uploads/posts/2016-01/14519133241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886" y="347254"/>
            <a:ext cx="6213839" cy="4142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A photograph of Santa arriving at the beach by b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8684" y="408108"/>
            <a:ext cx="4081702" cy="4081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21029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8724" y="877622"/>
            <a:ext cx="3156347" cy="5122813"/>
          </a:xfrm>
          <a:prstGeom prst="rect">
            <a:avLst/>
          </a:prstGeom>
        </p:spPr>
        <p:txBody>
          <a:bodyPr wrap="square">
            <a:spAutoFit/>
          </a:bodyPr>
          <a:lstStyle/>
          <a:p>
            <a:pPr algn="just">
              <a:lnSpc>
                <a:spcPct val="150000"/>
              </a:lnSpc>
            </a:pPr>
            <a:r>
              <a:rPr lang="en-US" sz="2000" dirty="0">
                <a:solidFill>
                  <a:srgbClr val="333333"/>
                </a:solidFill>
                <a:latin typeface="Arial Black" panose="020B0A04020102020204" pitchFamily="34" charset="0"/>
                <a:ea typeface="Microsoft Sans Serif" panose="020B0604020202020204" pitchFamily="34" charset="0"/>
                <a:cs typeface="Microsoft Sans Serif" panose="020B0604020202020204" pitchFamily="34" charset="0"/>
              </a:rPr>
              <a:t>Most Australians have been dreaming of a white Christmas for centuries. But the traditional European Christmas is just a myth for Australians. </a:t>
            </a:r>
            <a:r>
              <a:rPr lang="en-US" sz="2000" dirty="0" err="1">
                <a:solidFill>
                  <a:srgbClr val="333333"/>
                </a:solidFill>
                <a:latin typeface="Arial Black" panose="020B0A04020102020204" pitchFamily="34" charset="0"/>
                <a:ea typeface="Microsoft Sans Serif" panose="020B0604020202020204" pitchFamily="34" charset="0"/>
                <a:cs typeface="Microsoft Sans Serif" panose="020B0604020202020204" pitchFamily="34" charset="0"/>
              </a:rPr>
              <a:t>Santas</a:t>
            </a:r>
            <a:r>
              <a:rPr lang="en-US" sz="2000" dirty="0">
                <a:solidFill>
                  <a:srgbClr val="333333"/>
                </a:solidFill>
                <a:latin typeface="Arial Black" panose="020B0A04020102020204" pitchFamily="34" charset="0"/>
                <a:ea typeface="Microsoft Sans Serif" panose="020B0604020202020204" pitchFamily="34" charset="0"/>
                <a:cs typeface="Microsoft Sans Serif" panose="020B0604020202020204" pitchFamily="34" charset="0"/>
              </a:rPr>
              <a:t> wearing thick </a:t>
            </a:r>
            <a:r>
              <a:rPr lang="en-US" sz="2000" dirty="0" smtClean="0">
                <a:solidFill>
                  <a:srgbClr val="333333"/>
                </a:solidFill>
                <a:latin typeface="Arial Black" panose="020B0A04020102020204" pitchFamily="34" charset="0"/>
                <a:ea typeface="Microsoft Sans Serif" panose="020B0604020202020204" pitchFamily="34" charset="0"/>
                <a:cs typeface="Microsoft Sans Serif" panose="020B0604020202020204" pitchFamily="34" charset="0"/>
              </a:rPr>
              <a:t>wool </a:t>
            </a:r>
            <a:r>
              <a:rPr lang="en-US" sz="2000" dirty="0">
                <a:solidFill>
                  <a:srgbClr val="333333"/>
                </a:solidFill>
                <a:latin typeface="Arial Black" panose="020B0A04020102020204" pitchFamily="34" charset="0"/>
                <a:ea typeface="Microsoft Sans Serif" panose="020B0604020202020204" pitchFamily="34" charset="0"/>
                <a:cs typeface="Microsoft Sans Serif" panose="020B0604020202020204" pitchFamily="34" charset="0"/>
              </a:rPr>
              <a:t>clothes don't fit with Australia's </a:t>
            </a:r>
            <a:r>
              <a:rPr lang="en-US" sz="2000" dirty="0">
                <a:solidFill>
                  <a:schemeClr val="accent4">
                    <a:lumMod val="75000"/>
                  </a:schemeClr>
                </a:solidFill>
                <a:latin typeface="Arial Black" panose="020B0A04020102020204" pitchFamily="34" charset="0"/>
                <a:ea typeface="Microsoft Sans Serif" panose="020B0604020202020204" pitchFamily="34" charset="0"/>
                <a:cs typeface="Microsoft Sans Serif" panose="020B0604020202020204" pitchFamily="34" charset="0"/>
              </a:rPr>
              <a:t>thirty-degree heat</a:t>
            </a:r>
            <a:r>
              <a:rPr lang="en-US" dirty="0">
                <a:solidFill>
                  <a:schemeClr val="accent4">
                    <a:lumMod val="75000"/>
                  </a:schemeClr>
                </a:solidFill>
                <a:latin typeface="Arial Black" panose="020B0A04020102020204" pitchFamily="34" charset="0"/>
              </a:rPr>
              <a:t>.</a:t>
            </a:r>
            <a:endParaRPr lang="ru-RU" dirty="0">
              <a:solidFill>
                <a:schemeClr val="accent4">
                  <a:lumMod val="75000"/>
                </a:schemeClr>
              </a:solidFill>
              <a:latin typeface="Arial Black" panose="020B0A04020102020204" pitchFamily="34" charset="0"/>
            </a:endParaRPr>
          </a:p>
        </p:txBody>
      </p:sp>
      <p:pic>
        <p:nvPicPr>
          <p:cNvPr id="1026" name="Picture 2" descr="http://www.continental-people.com/wp-content/uploads/2013/11/Santas-on-the-beach-in-Austra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517" y="267419"/>
            <a:ext cx="7885709" cy="59168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89741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3. Even Santa needs to cope with the h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09" y="184586"/>
            <a:ext cx="11838582" cy="648882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20549" y="2459504"/>
            <a:ext cx="6918385" cy="1938992"/>
          </a:xfrm>
          <a:prstGeom prst="rect">
            <a:avLst/>
          </a:prstGeom>
        </p:spPr>
        <p:txBody>
          <a:bodyPr wrap="square">
            <a:spAutoFit/>
          </a:bodyPr>
          <a:lstStyle/>
          <a:p>
            <a:pPr algn="just">
              <a:lnSpc>
                <a:spcPct val="150000"/>
              </a:lnSpc>
            </a:pPr>
            <a:r>
              <a:rPr lang="en-US" sz="2000" dirty="0">
                <a:solidFill>
                  <a:srgbClr val="353535"/>
                </a:solidFill>
                <a:latin typeface="Arial Black" panose="020B0A04020102020204" pitchFamily="34" charset="0"/>
              </a:rPr>
              <a:t>A summer Christmas means heading to the pool or the beach </a:t>
            </a:r>
            <a:r>
              <a:rPr lang="en-US" sz="2000" dirty="0" smtClean="0">
                <a:solidFill>
                  <a:srgbClr val="353535"/>
                </a:solidFill>
                <a:latin typeface="Arial Black" panose="020B0A04020102020204" pitchFamily="34" charset="0"/>
              </a:rPr>
              <a:t>to </a:t>
            </a:r>
            <a:r>
              <a:rPr lang="en-US" sz="2000" dirty="0">
                <a:solidFill>
                  <a:srgbClr val="353535"/>
                </a:solidFill>
                <a:latin typeface="Arial Black" panose="020B0A04020102020204" pitchFamily="34" charset="0"/>
              </a:rPr>
              <a:t>keep cool - yes, even for Santa. Many Australians </a:t>
            </a:r>
            <a:r>
              <a:rPr lang="en-US" sz="2000" dirty="0" smtClean="0">
                <a:solidFill>
                  <a:srgbClr val="353535"/>
                </a:solidFill>
                <a:latin typeface="Arial Black" panose="020B0A04020102020204" pitchFamily="34" charset="0"/>
              </a:rPr>
              <a:t>go to </a:t>
            </a:r>
            <a:r>
              <a:rPr lang="en-US" sz="2000" b="1" dirty="0">
                <a:solidFill>
                  <a:srgbClr val="353535"/>
                </a:solidFill>
                <a:latin typeface="Arial Black" panose="020B0A04020102020204" pitchFamily="34" charset="0"/>
              </a:rPr>
              <a:t>the coast for summer </a:t>
            </a:r>
            <a:r>
              <a:rPr lang="en-US" sz="2000" b="1" dirty="0" smtClean="0">
                <a:solidFill>
                  <a:srgbClr val="353535"/>
                </a:solidFill>
                <a:latin typeface="Arial Black" panose="020B0A04020102020204" pitchFamily="34" charset="0"/>
              </a:rPr>
              <a:t>holidays.</a:t>
            </a:r>
            <a:endParaRPr lang="ru-RU" sz="2000" b="1" dirty="0">
              <a:latin typeface="Arial Black" panose="020B0A04020102020204" pitchFamily="34" charset="0"/>
            </a:endParaRPr>
          </a:p>
        </p:txBody>
      </p:sp>
    </p:spTree>
    <p:extLst>
      <p:ext uri="{BB962C8B-B14F-4D97-AF65-F5344CB8AC3E}">
        <p14:creationId xmlns:p14="http://schemas.microsoft.com/office/powerpoint/2010/main" val="403452524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14347" y="4226943"/>
            <a:ext cx="7729267" cy="2400657"/>
          </a:xfrm>
          <a:prstGeom prst="rect">
            <a:avLst/>
          </a:prstGeom>
        </p:spPr>
        <p:txBody>
          <a:bodyPr wrap="square">
            <a:spAutoFit/>
          </a:bodyPr>
          <a:lstStyle/>
          <a:p>
            <a:pPr algn="just">
              <a:lnSpc>
                <a:spcPct val="150000"/>
              </a:lnSpc>
            </a:pPr>
            <a:r>
              <a:rPr lang="en-US" sz="2000" b="1" dirty="0">
                <a:latin typeface="Arial Black" panose="020B0A04020102020204" pitchFamily="34" charset="0"/>
              </a:rPr>
              <a:t>There are many native </a:t>
            </a:r>
            <a:r>
              <a:rPr lang="en-US" sz="2000" b="1" dirty="0" smtClean="0">
                <a:latin typeface="Arial Black" panose="020B0A04020102020204" pitchFamily="34" charset="0"/>
              </a:rPr>
              <a:t>Australian </a:t>
            </a:r>
            <a:r>
              <a:rPr lang="en-US" sz="2000" b="1" dirty="0">
                <a:latin typeface="Arial Black" panose="020B0A04020102020204" pitchFamily="34" charset="0"/>
              </a:rPr>
              <a:t>plants in </a:t>
            </a:r>
            <a:r>
              <a:rPr lang="en-US" sz="2000" b="1" dirty="0" smtClean="0">
                <a:latin typeface="Arial Black" panose="020B0A04020102020204" pitchFamily="34" charset="0"/>
              </a:rPr>
              <a:t>blossom</a:t>
            </a:r>
            <a:r>
              <a:rPr lang="en-US" sz="2000" b="1" dirty="0" smtClean="0">
                <a:latin typeface="Arial Black" panose="020B0A04020102020204" pitchFamily="34" charset="0"/>
              </a:rPr>
              <a:t> </a:t>
            </a:r>
            <a:r>
              <a:rPr lang="en-US" sz="2000" b="1" dirty="0">
                <a:latin typeface="Arial Black" panose="020B0A04020102020204" pitchFamily="34" charset="0"/>
              </a:rPr>
              <a:t>over the Christmas season. A number of these have become known as 'Christmas plants' in various parts of the country, including </a:t>
            </a:r>
            <a:r>
              <a:rPr lang="en-US" sz="2000" b="1" dirty="0">
                <a:solidFill>
                  <a:schemeClr val="accent4">
                    <a:lumMod val="75000"/>
                  </a:schemeClr>
                </a:solidFill>
                <a:latin typeface="Arial Black" panose="020B0A04020102020204" pitchFamily="34" charset="0"/>
              </a:rPr>
              <a:t>Christmas bells, Christmas bush and the Christmas </a:t>
            </a:r>
            <a:r>
              <a:rPr lang="en-US" sz="2000" b="1" dirty="0" smtClean="0">
                <a:solidFill>
                  <a:schemeClr val="accent4">
                    <a:lumMod val="75000"/>
                  </a:schemeClr>
                </a:solidFill>
                <a:latin typeface="Arial Black" panose="020B0A04020102020204" pitchFamily="34" charset="0"/>
              </a:rPr>
              <a:t>orchid</a:t>
            </a:r>
            <a:r>
              <a:rPr lang="ru-RU" sz="2000" b="1" dirty="0" smtClean="0">
                <a:solidFill>
                  <a:schemeClr val="accent4">
                    <a:lumMod val="75000"/>
                  </a:schemeClr>
                </a:solidFill>
                <a:latin typeface="Arial Black" panose="020B0A04020102020204" pitchFamily="34" charset="0"/>
              </a:rPr>
              <a:t>.</a:t>
            </a:r>
            <a:endParaRPr lang="ru-RU" sz="2000" b="1" dirty="0">
              <a:solidFill>
                <a:schemeClr val="accent4">
                  <a:lumMod val="75000"/>
                </a:schemeClr>
              </a:solidFill>
              <a:latin typeface="Arial Black" panose="020B0A04020102020204" pitchFamily="34" charset="0"/>
            </a:endParaRPr>
          </a:p>
        </p:txBody>
      </p:sp>
      <p:pic>
        <p:nvPicPr>
          <p:cNvPr id="5122" name="Picture 2" descr="Blandfordia nobi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4057" y="611012"/>
            <a:ext cx="4099979" cy="3615931"/>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5260" y="404120"/>
            <a:ext cx="3351076" cy="3899834"/>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33" y="2161834"/>
            <a:ext cx="3212177" cy="4284241"/>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440821" y="472989"/>
            <a:ext cx="3031599" cy="1323439"/>
          </a:xfrm>
          <a:prstGeom prst="rect">
            <a:avLst/>
          </a:prstGeom>
        </p:spPr>
        <p:txBody>
          <a:bodyPr wrap="none">
            <a:spAutoFit/>
          </a:bodyPr>
          <a:lstStyle/>
          <a:p>
            <a:pPr algn="ctr"/>
            <a:r>
              <a:rPr lang="en-US" sz="4000" b="1" dirty="0" smtClean="0">
                <a:solidFill>
                  <a:srgbClr val="00B050"/>
                </a:solidFill>
                <a:latin typeface="Arial Black" panose="020B0A04020102020204" pitchFamily="34" charset="0"/>
              </a:rPr>
              <a:t>Christmas</a:t>
            </a:r>
            <a:endParaRPr lang="ru-RU" sz="4000" b="1" dirty="0" smtClean="0">
              <a:solidFill>
                <a:srgbClr val="00B050"/>
              </a:solidFill>
              <a:latin typeface="Arial Black" panose="020B0A04020102020204" pitchFamily="34" charset="0"/>
            </a:endParaRPr>
          </a:p>
          <a:p>
            <a:pPr algn="ctr"/>
            <a:r>
              <a:rPr lang="en-US" sz="4000" b="1" dirty="0" smtClean="0">
                <a:solidFill>
                  <a:srgbClr val="00B050"/>
                </a:solidFill>
                <a:latin typeface="Arial Black" panose="020B0A04020102020204" pitchFamily="34" charset="0"/>
              </a:rPr>
              <a:t> </a:t>
            </a:r>
            <a:r>
              <a:rPr lang="en-US" sz="4000" b="1" dirty="0">
                <a:solidFill>
                  <a:srgbClr val="00B050"/>
                </a:solidFill>
                <a:latin typeface="Arial Black" panose="020B0A04020102020204" pitchFamily="34" charset="0"/>
              </a:rPr>
              <a:t>plants</a:t>
            </a:r>
            <a:endParaRPr lang="ru-RU" sz="4000" b="1"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val="133691608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435" y="3648973"/>
            <a:ext cx="3744948" cy="2905663"/>
          </a:xfrm>
          <a:prstGeom prst="rect">
            <a:avLst/>
          </a:prstGeom>
        </p:spPr>
      </p:pic>
      <p:sp>
        <p:nvSpPr>
          <p:cNvPr id="5" name="Прямоугольник 4"/>
          <p:cNvSpPr/>
          <p:nvPr/>
        </p:nvSpPr>
        <p:spPr>
          <a:xfrm>
            <a:off x="10082829" y="738252"/>
            <a:ext cx="1854996" cy="2400657"/>
          </a:xfrm>
          <a:prstGeom prst="rect">
            <a:avLst/>
          </a:prstGeom>
        </p:spPr>
        <p:txBody>
          <a:bodyPr wrap="none">
            <a:spAutoFit/>
          </a:bodyPr>
          <a:lstStyle/>
          <a:p>
            <a:pPr algn="ctr">
              <a:lnSpc>
                <a:spcPct val="150000"/>
              </a:lnSpc>
            </a:pPr>
            <a:r>
              <a:rPr lang="en-US" sz="2000" b="1" dirty="0">
                <a:latin typeface="Arial Black" panose="020B0A04020102020204" pitchFamily="34" charset="0"/>
              </a:rPr>
              <a:t>Orchid </a:t>
            </a:r>
            <a:endParaRPr lang="ru-RU" sz="2000" b="1" dirty="0" smtClean="0">
              <a:latin typeface="Arial Black" panose="020B0A04020102020204" pitchFamily="34" charset="0"/>
            </a:endParaRPr>
          </a:p>
          <a:p>
            <a:pPr algn="ctr">
              <a:lnSpc>
                <a:spcPct val="150000"/>
              </a:lnSpc>
            </a:pPr>
            <a:r>
              <a:rPr lang="en-US" sz="2000" b="1" dirty="0" smtClean="0">
                <a:latin typeface="Arial Black" panose="020B0A04020102020204" pitchFamily="34" charset="0"/>
              </a:rPr>
              <a:t>Christmas </a:t>
            </a:r>
            <a:endParaRPr lang="ru-RU" sz="2000" b="1" dirty="0" smtClean="0">
              <a:latin typeface="Arial Black" panose="020B0A04020102020204" pitchFamily="34" charset="0"/>
            </a:endParaRPr>
          </a:p>
          <a:p>
            <a:pPr algn="ctr">
              <a:lnSpc>
                <a:spcPct val="150000"/>
              </a:lnSpc>
            </a:pPr>
            <a:r>
              <a:rPr lang="en-US" sz="2000" b="1" dirty="0" smtClean="0">
                <a:latin typeface="Arial Black" panose="020B0A04020102020204" pitchFamily="34" charset="0"/>
              </a:rPr>
              <a:t>wreaths</a:t>
            </a:r>
          </a:p>
          <a:p>
            <a:pPr algn="ctr">
              <a:lnSpc>
                <a:spcPct val="150000"/>
              </a:lnSpc>
            </a:pPr>
            <a:r>
              <a:rPr lang="en-US" sz="2000" b="1" dirty="0" smtClean="0">
                <a:latin typeface="Arial Black" panose="020B0A04020102020204" pitchFamily="34" charset="0"/>
              </a:rPr>
              <a:t>and</a:t>
            </a:r>
          </a:p>
          <a:p>
            <a:pPr algn="ctr">
              <a:lnSpc>
                <a:spcPct val="150000"/>
              </a:lnSpc>
            </a:pPr>
            <a:r>
              <a:rPr lang="en-US" sz="2000" b="1" dirty="0" smtClean="0">
                <a:latin typeface="Arial Black" panose="020B0A04020102020204" pitchFamily="34" charset="0"/>
              </a:rPr>
              <a:t>decorations</a:t>
            </a:r>
            <a:endParaRPr lang="ru-RU" sz="2000" b="1" dirty="0">
              <a:latin typeface="Arial Black" panose="020B0A04020102020204" pitchFamily="34"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56" y="316209"/>
            <a:ext cx="4171949" cy="6238428"/>
          </a:xfrm>
          <a:prstGeom prst="rect">
            <a:avLst/>
          </a:prstGeom>
        </p:spPr>
      </p:pic>
      <p:pic>
        <p:nvPicPr>
          <p:cNvPr id="6146" name="Picture 2" descr="http://www.funlib.ru/cimg/2014/102420/38224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334" y="4456550"/>
            <a:ext cx="3165734" cy="1978584"/>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6202" y="316209"/>
            <a:ext cx="5326627" cy="3198319"/>
          </a:xfrm>
          <a:prstGeom prst="rect">
            <a:avLst/>
          </a:prstGeom>
        </p:spPr>
      </p:pic>
      <p:sp>
        <p:nvSpPr>
          <p:cNvPr id="3" name="TextBox 2"/>
          <p:cNvSpPr txBox="1"/>
          <p:nvPr/>
        </p:nvSpPr>
        <p:spPr>
          <a:xfrm>
            <a:off x="4666255" y="3796063"/>
            <a:ext cx="3130498" cy="400110"/>
          </a:xfrm>
          <a:prstGeom prst="rect">
            <a:avLst/>
          </a:prstGeom>
          <a:noFill/>
        </p:spPr>
        <p:txBody>
          <a:bodyPr wrap="square" rtlCol="0">
            <a:spAutoFit/>
          </a:bodyPr>
          <a:lstStyle/>
          <a:p>
            <a:r>
              <a:rPr lang="en-US" sz="2000" dirty="0" smtClean="0">
                <a:latin typeface="Arial Black" panose="020B0A04020102020204" pitchFamily="34" charset="0"/>
              </a:rPr>
              <a:t>Look! What is this?</a:t>
            </a:r>
            <a:endParaRPr lang="ru-RU" sz="2000" dirty="0">
              <a:latin typeface="Arial Black" panose="020B0A04020102020204" pitchFamily="34" charset="0"/>
            </a:endParaRPr>
          </a:p>
        </p:txBody>
      </p:sp>
      <p:sp>
        <p:nvSpPr>
          <p:cNvPr id="4" name="Нашивка 3"/>
          <p:cNvSpPr/>
          <p:nvPr/>
        </p:nvSpPr>
        <p:spPr>
          <a:xfrm>
            <a:off x="7734300" y="3878580"/>
            <a:ext cx="45719" cy="4571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 name="Нашивка 7"/>
          <p:cNvSpPr/>
          <p:nvPr/>
        </p:nvSpPr>
        <p:spPr>
          <a:xfrm>
            <a:off x="7491984" y="3774905"/>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17657446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5097" y="608958"/>
            <a:ext cx="3562709" cy="5940088"/>
          </a:xfrm>
          <a:prstGeom prst="rect">
            <a:avLst/>
          </a:prstGeom>
        </p:spPr>
        <p:txBody>
          <a:bodyPr wrap="square">
            <a:spAutoFit/>
          </a:bodyPr>
          <a:lstStyle/>
          <a:p>
            <a:pPr algn="just"/>
            <a:r>
              <a:rPr lang="en-US" sz="2000" dirty="0">
                <a:solidFill>
                  <a:srgbClr val="000000"/>
                </a:solidFill>
                <a:latin typeface="Arial Black" panose="020B0A04020102020204" pitchFamily="34" charset="0"/>
              </a:rPr>
              <a:t>There are some traditions in the Southern Hemisphere</a:t>
            </a:r>
            <a:r>
              <a:rPr lang="en-US" sz="2000" dirty="0" smtClean="0">
                <a:solidFill>
                  <a:srgbClr val="000000"/>
                </a:solidFill>
                <a:latin typeface="Arial Black" panose="020B0A04020102020204" pitchFamily="34" charset="0"/>
              </a:rPr>
              <a:t>. Australia </a:t>
            </a:r>
            <a:r>
              <a:rPr lang="en-US" sz="2000" dirty="0">
                <a:solidFill>
                  <a:srgbClr val="000000"/>
                </a:solidFill>
                <a:latin typeface="Arial Black" panose="020B0A04020102020204" pitchFamily="34" charset="0"/>
              </a:rPr>
              <a:t>may have adopted </a:t>
            </a:r>
            <a:r>
              <a:rPr lang="en-US" sz="2000" dirty="0" smtClean="0">
                <a:solidFill>
                  <a:srgbClr val="000000"/>
                </a:solidFill>
                <a:latin typeface="Arial Black" panose="020B0A04020102020204" pitchFamily="34" charset="0"/>
              </a:rPr>
              <a:t>winter </a:t>
            </a:r>
            <a:r>
              <a:rPr lang="en-US" sz="2000" dirty="0">
                <a:solidFill>
                  <a:srgbClr val="000000"/>
                </a:solidFill>
                <a:latin typeface="Arial Black" panose="020B0A04020102020204" pitchFamily="34" charset="0"/>
              </a:rPr>
              <a:t>Christmas customs of Santa and his </a:t>
            </a:r>
            <a:r>
              <a:rPr lang="en-US" sz="2000" dirty="0" smtClean="0">
                <a:solidFill>
                  <a:srgbClr val="000000"/>
                </a:solidFill>
                <a:latin typeface="Arial Black" panose="020B0A04020102020204" pitchFamily="34" charset="0"/>
              </a:rPr>
              <a:t>reindeer, </a:t>
            </a:r>
            <a:r>
              <a:rPr lang="en-US" sz="2000" dirty="0">
                <a:solidFill>
                  <a:srgbClr val="000000"/>
                </a:solidFill>
                <a:latin typeface="Arial Black" panose="020B0A04020102020204" pitchFamily="34" charset="0"/>
              </a:rPr>
              <a:t>meals of roasted </a:t>
            </a:r>
            <a:r>
              <a:rPr lang="en-US" sz="2000" dirty="0" smtClean="0">
                <a:solidFill>
                  <a:srgbClr val="000000"/>
                </a:solidFill>
                <a:latin typeface="Arial Black" panose="020B0A04020102020204" pitchFamily="34" charset="0"/>
              </a:rPr>
              <a:t>meat </a:t>
            </a:r>
            <a:r>
              <a:rPr lang="en-US" sz="2000" dirty="0">
                <a:solidFill>
                  <a:srgbClr val="000000"/>
                </a:solidFill>
                <a:latin typeface="Arial Black" panose="020B0A04020102020204" pitchFamily="34" charset="0"/>
              </a:rPr>
              <a:t>and </a:t>
            </a:r>
            <a:r>
              <a:rPr lang="en-US" sz="2000" dirty="0" smtClean="0">
                <a:solidFill>
                  <a:srgbClr val="000000"/>
                </a:solidFill>
                <a:latin typeface="Arial Black" panose="020B0A04020102020204" pitchFamily="34" charset="0"/>
              </a:rPr>
              <a:t>vegetables, </a:t>
            </a:r>
            <a:r>
              <a:rPr lang="en-US" sz="2000" dirty="0">
                <a:solidFill>
                  <a:srgbClr val="000000"/>
                </a:solidFill>
                <a:latin typeface="Arial Black" panose="020B0A04020102020204" pitchFamily="34" charset="0"/>
              </a:rPr>
              <a:t>but there is one tradition that Australians claim as their own - </a:t>
            </a:r>
            <a:r>
              <a:rPr lang="en-US" sz="2000" dirty="0">
                <a:solidFill>
                  <a:schemeClr val="accent6">
                    <a:lumMod val="60000"/>
                    <a:lumOff val="40000"/>
                  </a:schemeClr>
                </a:solidFill>
                <a:latin typeface="Arial Black" panose="020B0A04020102020204" pitchFamily="34" charset="0"/>
              </a:rPr>
              <a:t>carols by candlelight.</a:t>
            </a:r>
          </a:p>
          <a:p>
            <a:pPr algn="just"/>
            <a:r>
              <a:rPr lang="en-US" sz="2000" dirty="0" smtClean="0">
                <a:solidFill>
                  <a:srgbClr val="000000"/>
                </a:solidFill>
                <a:latin typeface="Arial Black" panose="020B0A04020102020204" pitchFamily="34" charset="0"/>
              </a:rPr>
              <a:t>Every </a:t>
            </a:r>
            <a:r>
              <a:rPr lang="en-US" sz="2000" dirty="0" smtClean="0">
                <a:solidFill>
                  <a:srgbClr val="000000"/>
                </a:solidFill>
                <a:latin typeface="Arial Black" panose="020B0A04020102020204" pitchFamily="34" charset="0"/>
              </a:rPr>
              <a:t>December carol </a:t>
            </a:r>
            <a:r>
              <a:rPr lang="en-US" sz="2000" dirty="0">
                <a:solidFill>
                  <a:srgbClr val="000000"/>
                </a:solidFill>
                <a:latin typeface="Arial Black" panose="020B0A04020102020204" pitchFamily="34" charset="0"/>
              </a:rPr>
              <a:t>singing by candlelight </a:t>
            </a:r>
            <a:r>
              <a:rPr lang="en-US" sz="2000" dirty="0" smtClean="0">
                <a:solidFill>
                  <a:srgbClr val="000000"/>
                </a:solidFill>
                <a:latin typeface="Arial Black" panose="020B0A04020102020204" pitchFamily="34" charset="0"/>
              </a:rPr>
              <a:t>takes place in </a:t>
            </a:r>
            <a:r>
              <a:rPr lang="en-US" sz="2000" dirty="0" smtClean="0">
                <a:solidFill>
                  <a:srgbClr val="000000"/>
                </a:solidFill>
                <a:latin typeface="Arial Black" panose="020B0A04020102020204" pitchFamily="34" charset="0"/>
              </a:rPr>
              <a:t>parks </a:t>
            </a:r>
            <a:r>
              <a:rPr lang="en-US" sz="2000" dirty="0">
                <a:solidFill>
                  <a:srgbClr val="000000"/>
                </a:solidFill>
                <a:latin typeface="Arial Black" panose="020B0A04020102020204" pitchFamily="34" charset="0"/>
              </a:rPr>
              <a:t>and </a:t>
            </a:r>
            <a:r>
              <a:rPr lang="en-US" sz="2000" dirty="0" smtClean="0">
                <a:solidFill>
                  <a:srgbClr val="000000"/>
                </a:solidFill>
                <a:latin typeface="Arial Black" panose="020B0A04020102020204" pitchFamily="34" charset="0"/>
              </a:rPr>
              <a:t>gardens </a:t>
            </a:r>
            <a:r>
              <a:rPr lang="en-US" sz="2000" dirty="0">
                <a:solidFill>
                  <a:srgbClr val="000000"/>
                </a:solidFill>
                <a:latin typeface="Arial Black" panose="020B0A04020102020204" pitchFamily="34" charset="0"/>
              </a:rPr>
              <a:t>throughout </a:t>
            </a:r>
            <a:r>
              <a:rPr lang="en-US" sz="2000" dirty="0" smtClean="0">
                <a:solidFill>
                  <a:srgbClr val="000000"/>
                </a:solidFill>
                <a:latin typeface="Arial Black" panose="020B0A04020102020204" pitchFamily="34" charset="0"/>
              </a:rPr>
              <a:t>Australia. </a:t>
            </a:r>
            <a:r>
              <a:rPr lang="en-US" sz="2000" dirty="0">
                <a:solidFill>
                  <a:srgbClr val="000000"/>
                </a:solidFill>
                <a:latin typeface="Arial Black" panose="020B0A04020102020204" pitchFamily="34" charset="0"/>
              </a:rPr>
              <a:t> </a:t>
            </a:r>
          </a:p>
        </p:txBody>
      </p:sp>
      <p:pic>
        <p:nvPicPr>
          <p:cNvPr id="1026" name="Picture 2" descr="Carols in the Domain, Sydney (Supplied:  Australia Plus Televi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070" y="1173908"/>
            <a:ext cx="7786832" cy="519398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267992" y="427803"/>
            <a:ext cx="6127503" cy="707886"/>
          </a:xfrm>
          <a:prstGeom prst="rect">
            <a:avLst/>
          </a:prstGeom>
        </p:spPr>
        <p:txBody>
          <a:bodyPr wrap="square">
            <a:spAutoFit/>
          </a:bodyPr>
          <a:lstStyle/>
          <a:p>
            <a:r>
              <a:rPr lang="en-US" sz="4000" dirty="0">
                <a:solidFill>
                  <a:srgbClr val="FF0000"/>
                </a:solidFill>
                <a:latin typeface="Arial Black" panose="020B0A04020102020204" pitchFamily="34" charset="0"/>
              </a:rPr>
              <a:t>Carols by candlelight </a:t>
            </a:r>
            <a:endParaRPr lang="ru-RU" sz="4000" dirty="0">
              <a:solidFill>
                <a:srgbClr val="FF0000"/>
              </a:solidFill>
            </a:endParaRPr>
          </a:p>
        </p:txBody>
      </p:sp>
    </p:spTree>
    <p:extLst>
      <p:ext uri="{BB962C8B-B14F-4D97-AF65-F5344CB8AC3E}">
        <p14:creationId xmlns:p14="http://schemas.microsoft.com/office/powerpoint/2010/main" val="11335522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N_ Carols_Jingle Bells_201512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4" y="92074"/>
            <a:ext cx="11967653" cy="6731805"/>
          </a:xfrm>
          <a:prstGeom prst="rect">
            <a:avLst/>
          </a:prstGeom>
        </p:spPr>
      </p:pic>
    </p:spTree>
    <p:extLst>
      <p:ext uri="{BB962C8B-B14F-4D97-AF65-F5344CB8AC3E}">
        <p14:creationId xmlns:p14="http://schemas.microsoft.com/office/powerpoint/2010/main" val="6526114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040483" y="759233"/>
            <a:ext cx="2855340" cy="5586145"/>
          </a:xfrm>
          <a:prstGeom prst="rect">
            <a:avLst/>
          </a:prstGeom>
        </p:spPr>
        <p:txBody>
          <a:bodyPr wrap="square">
            <a:spAutoFit/>
          </a:bodyPr>
          <a:lstStyle/>
          <a:p>
            <a:pPr>
              <a:lnSpc>
                <a:spcPct val="150000"/>
              </a:lnSpc>
            </a:pPr>
            <a:r>
              <a:rPr lang="en-US" sz="2000" dirty="0">
                <a:solidFill>
                  <a:srgbClr val="000000"/>
                </a:solidFill>
                <a:latin typeface="Arial Black" panose="020B0A04020102020204" pitchFamily="34" charset="0"/>
              </a:rPr>
              <a:t>Christmas is one of </a:t>
            </a:r>
            <a:r>
              <a:rPr lang="en-US" sz="2000" dirty="0" smtClean="0">
                <a:solidFill>
                  <a:srgbClr val="000000"/>
                </a:solidFill>
                <a:latin typeface="Arial Black" panose="020B0A04020102020204" pitchFamily="34" charset="0"/>
              </a:rPr>
              <a:t>the</a:t>
            </a:r>
            <a:r>
              <a:rPr lang="ru-RU" sz="2000" dirty="0" smtClean="0">
                <a:solidFill>
                  <a:srgbClr val="000000"/>
                </a:solidFill>
                <a:latin typeface="Arial Black" panose="020B0A04020102020204" pitchFamily="34" charset="0"/>
              </a:rPr>
              <a:t> </a:t>
            </a:r>
            <a:r>
              <a:rPr lang="en-US" sz="2000" dirty="0" smtClean="0">
                <a:solidFill>
                  <a:srgbClr val="000000"/>
                </a:solidFill>
                <a:latin typeface="Arial Black" panose="020B0A04020102020204" pitchFamily="34" charset="0"/>
              </a:rPr>
              <a:t>biggest</a:t>
            </a:r>
            <a:r>
              <a:rPr lang="en-US" sz="2000" dirty="0">
                <a:solidFill>
                  <a:srgbClr val="000000"/>
                </a:solidFill>
                <a:latin typeface="Arial Black" panose="020B0A04020102020204" pitchFamily="34" charset="0"/>
              </a:rPr>
              <a:t> </a:t>
            </a:r>
            <a:endParaRPr lang="ru-RU" sz="2000" dirty="0" smtClean="0">
              <a:solidFill>
                <a:srgbClr val="000000"/>
              </a:solidFill>
              <a:latin typeface="Arial Black" panose="020B0A04020102020204" pitchFamily="34" charset="0"/>
            </a:endParaRPr>
          </a:p>
          <a:p>
            <a:pPr>
              <a:lnSpc>
                <a:spcPct val="150000"/>
              </a:lnSpc>
            </a:pPr>
            <a:r>
              <a:rPr lang="en-US" sz="2000" dirty="0" smtClean="0">
                <a:latin typeface="Arial Black" panose="020B0A04020102020204" pitchFamily="34" charset="0"/>
              </a:rPr>
              <a:t>celebrations</a:t>
            </a:r>
            <a:r>
              <a:rPr lang="en-US" sz="2000" dirty="0">
                <a:solidFill>
                  <a:srgbClr val="000000"/>
                </a:solidFill>
                <a:latin typeface="Arial Black" panose="020B0A04020102020204" pitchFamily="34" charset="0"/>
              </a:rPr>
              <a:t> for the people belonging to the Christian faith. But it would be wrong to assume that it </a:t>
            </a:r>
            <a:r>
              <a:rPr lang="en-US" sz="2000" dirty="0" smtClean="0">
                <a:solidFill>
                  <a:srgbClr val="000000"/>
                </a:solidFill>
                <a:latin typeface="Arial Black" panose="020B0A04020102020204" pitchFamily="34" charset="0"/>
              </a:rPr>
              <a:t>is only </a:t>
            </a:r>
            <a:r>
              <a:rPr lang="en-US" sz="2000" dirty="0" smtClean="0">
                <a:latin typeface="Arial Black" panose="020B0A04020102020204" pitchFamily="34" charset="0"/>
              </a:rPr>
              <a:t>celebrated</a:t>
            </a:r>
            <a:r>
              <a:rPr lang="en-US" sz="2000" dirty="0">
                <a:solidFill>
                  <a:srgbClr val="000000"/>
                </a:solidFill>
                <a:latin typeface="Arial Black" panose="020B0A04020102020204" pitchFamily="34" charset="0"/>
              </a:rPr>
              <a:t> among the Christians. </a:t>
            </a:r>
            <a:r>
              <a:rPr lang="en-US" dirty="0">
                <a:solidFill>
                  <a:srgbClr val="000000"/>
                </a:solidFill>
                <a:latin typeface="Verdana" panose="020B0604030504040204" pitchFamily="34" charset="0"/>
              </a:rPr>
              <a:t> </a:t>
            </a:r>
            <a:br>
              <a:rPr lang="en-US" dirty="0">
                <a:solidFill>
                  <a:srgbClr val="000000"/>
                </a:solidFill>
                <a:latin typeface="Verdana" panose="020B0604030504040204" pitchFamily="34" charset="0"/>
              </a:rPr>
            </a:br>
            <a:endParaRPr lang="ru-RU" dirty="0"/>
          </a:p>
        </p:txBody>
      </p:sp>
      <p:pic>
        <p:nvPicPr>
          <p:cNvPr id="1026" name="Picture 2" descr="Christmas celebrations around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72" y="410716"/>
            <a:ext cx="8695426" cy="605046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3" name="TextBox 2"/>
          <p:cNvSpPr txBox="1"/>
          <p:nvPr/>
        </p:nvSpPr>
        <p:spPr>
          <a:xfrm>
            <a:off x="3847381" y="1526984"/>
            <a:ext cx="3372929" cy="707886"/>
          </a:xfrm>
          <a:prstGeom prst="rect">
            <a:avLst/>
          </a:prstGeom>
          <a:noFill/>
        </p:spPr>
        <p:txBody>
          <a:bodyPr wrap="square" rtlCol="0">
            <a:spAutoFit/>
          </a:bodyPr>
          <a:lstStyle/>
          <a:p>
            <a:pPr algn="ctr"/>
            <a:endParaRPr lang="ru-RU" sz="4000" b="1"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470623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5305" y="272551"/>
            <a:ext cx="8816339" cy="1477328"/>
          </a:xfrm>
          <a:prstGeom prst="rect">
            <a:avLst/>
          </a:prstGeom>
        </p:spPr>
        <p:txBody>
          <a:bodyPr wrap="square">
            <a:spAutoFit/>
          </a:bodyPr>
          <a:lstStyle/>
          <a:p>
            <a:pPr algn="just">
              <a:lnSpc>
                <a:spcPct val="150000"/>
              </a:lnSpc>
            </a:pPr>
            <a:r>
              <a:rPr lang="en-US" sz="2000" dirty="0">
                <a:solidFill>
                  <a:srgbClr val="000000"/>
                </a:solidFill>
                <a:latin typeface="Arial Black" panose="020B0A04020102020204" pitchFamily="34" charset="0"/>
              </a:rPr>
              <a:t>Carols by candlelight evenings are now held throughout urban and regional Australia with many councils, community and church groups involved and raising money for charity.</a:t>
            </a:r>
            <a:endParaRPr lang="ru-RU" sz="2000" dirty="0">
              <a:latin typeface="Arial Black" panose="020B0A04020102020204" pitchFamily="34" charset="0"/>
            </a:endParaRPr>
          </a:p>
        </p:txBody>
      </p:sp>
      <p:pic>
        <p:nvPicPr>
          <p:cNvPr id="2050" name="Picture 2" descr="Youngsters at Carols by Candlelight in Glenorchy, Tasmania (Supplied: Glenorchy Carols by Candle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615" y="2046711"/>
            <a:ext cx="5409669" cy="360902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51744" y="5744029"/>
            <a:ext cx="5004824" cy="646331"/>
          </a:xfrm>
          <a:prstGeom prst="rect">
            <a:avLst/>
          </a:prstGeom>
        </p:spPr>
        <p:txBody>
          <a:bodyPr wrap="square">
            <a:spAutoFit/>
          </a:bodyPr>
          <a:lstStyle/>
          <a:p>
            <a:r>
              <a:rPr lang="en-US" i="1" dirty="0">
                <a:solidFill>
                  <a:srgbClr val="000000"/>
                </a:solidFill>
                <a:latin typeface="Arial Black" panose="020B0A04020102020204" pitchFamily="34" charset="0"/>
              </a:rPr>
              <a:t>Youngsters at Carols by Candlelight in </a:t>
            </a:r>
            <a:endParaRPr lang="en-US" i="1" dirty="0" smtClean="0">
              <a:solidFill>
                <a:srgbClr val="000000"/>
              </a:solidFill>
              <a:latin typeface="Arial Black" panose="020B0A04020102020204" pitchFamily="34" charset="0"/>
            </a:endParaRPr>
          </a:p>
          <a:p>
            <a:r>
              <a:rPr lang="en-US" i="1" dirty="0" err="1" smtClean="0">
                <a:solidFill>
                  <a:srgbClr val="000000"/>
                </a:solidFill>
                <a:latin typeface="Arial Black" panose="020B0A04020102020204" pitchFamily="34" charset="0"/>
              </a:rPr>
              <a:t>Glenorchy</a:t>
            </a:r>
            <a:r>
              <a:rPr lang="en-US" i="1" dirty="0">
                <a:solidFill>
                  <a:srgbClr val="000000"/>
                </a:solidFill>
                <a:latin typeface="Arial Black" panose="020B0A04020102020204" pitchFamily="34" charset="0"/>
              </a:rPr>
              <a:t>, </a:t>
            </a:r>
            <a:r>
              <a:rPr lang="en-US" i="1" dirty="0" smtClean="0">
                <a:solidFill>
                  <a:srgbClr val="000000"/>
                </a:solidFill>
                <a:latin typeface="Arial Black" panose="020B0A04020102020204" pitchFamily="34" charset="0"/>
              </a:rPr>
              <a:t>Tasmania</a:t>
            </a:r>
            <a:endParaRPr lang="ru-RU" i="1" dirty="0">
              <a:latin typeface="Arial Black" panose="020B0A04020102020204" pitchFamily="34" charset="0"/>
            </a:endParaRPr>
          </a:p>
        </p:txBody>
      </p:sp>
      <p:pic>
        <p:nvPicPr>
          <p:cNvPr id="4" name="Picture 2" descr="http://dash.mediaupdate.co.za/story/image/20613/206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9533" y="272551"/>
            <a:ext cx="2485602" cy="26860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dn.2ec.com.au/images/stories/2014/12/caro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930" y="3207298"/>
            <a:ext cx="6047429" cy="34051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m3-tub-ru.yandex.net/i?id=1fbf1db2e8682320bda1ded266e1fcd6&amp;n=33&amp;h=177&amp;w=4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293" y="1718042"/>
            <a:ext cx="3364230" cy="12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03975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11868" y="1475459"/>
            <a:ext cx="3722710" cy="4708981"/>
          </a:xfrm>
          <a:prstGeom prst="rect">
            <a:avLst/>
          </a:prstGeom>
        </p:spPr>
        <p:txBody>
          <a:bodyPr wrap="square">
            <a:spAutoFit/>
          </a:bodyPr>
          <a:lstStyle/>
          <a:p>
            <a:pPr algn="just"/>
            <a:r>
              <a:rPr lang="en-US" sz="2000" dirty="0">
                <a:solidFill>
                  <a:srgbClr val="353535"/>
                </a:solidFill>
                <a:latin typeface="Arial Black" panose="020B0A04020102020204" pitchFamily="34" charset="0"/>
              </a:rPr>
              <a:t>Australia remains part of the Commonwealth, meaning each Christmas night is punctuated by the broadcast of Queen Elizabeth's Christmas Day message. The Christmas speech is one of the rare occasions when Queen Elizabeth, whose role is mainly symbolic, is able to voice her own views without consulting government ministers. </a:t>
            </a:r>
          </a:p>
        </p:txBody>
      </p:sp>
      <p:pic>
        <p:nvPicPr>
          <p:cNvPr id="7170" name="Picture 2" descr="11. The Queen sums up the year on Christmas n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37" y="1136793"/>
            <a:ext cx="7782840" cy="5191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35834" y="375024"/>
            <a:ext cx="7794378" cy="707886"/>
          </a:xfrm>
          <a:prstGeom prst="rect">
            <a:avLst/>
          </a:prstGeom>
          <a:noFill/>
        </p:spPr>
        <p:txBody>
          <a:bodyPr wrap="none" rtlCol="0">
            <a:spAutoFit/>
          </a:bodyPr>
          <a:lstStyle/>
          <a:p>
            <a:r>
              <a:rPr lang="en-US" sz="4000" b="1" dirty="0" smtClean="0">
                <a:solidFill>
                  <a:srgbClr val="FF0000"/>
                </a:solidFill>
                <a:latin typeface="Arial Black" panose="020B0A04020102020204" pitchFamily="34" charset="0"/>
              </a:rPr>
              <a:t>Annual Christmas Message</a:t>
            </a:r>
            <a:endParaRPr lang="ru-RU" sz="40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72067756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76439" y="368061"/>
            <a:ext cx="7146790" cy="1356360"/>
          </a:xfrm>
        </p:spPr>
        <p:txBody>
          <a:bodyPr>
            <a:normAutofit/>
          </a:bodyPr>
          <a:lstStyle/>
          <a:p>
            <a:r>
              <a:rPr lang="en-US" b="1" dirty="0" smtClean="0">
                <a:solidFill>
                  <a:srgbClr val="C00000"/>
                </a:solidFill>
                <a:latin typeface="Arial Black" panose="020B0A04020102020204" pitchFamily="34" charset="0"/>
              </a:rPr>
              <a:t>New Year in Australia</a:t>
            </a:r>
            <a:r>
              <a:rPr lang="ru-RU" dirty="0" smtClean="0">
                <a:solidFill>
                  <a:srgbClr val="C00000"/>
                </a:solidFill>
              </a:rPr>
              <a:t/>
            </a:r>
            <a:br>
              <a:rPr lang="ru-RU" dirty="0" smtClean="0">
                <a:solidFill>
                  <a:srgbClr val="C00000"/>
                </a:solidFill>
              </a:rPr>
            </a:br>
            <a:endParaRPr lang="ru-RU" dirty="0">
              <a:solidFill>
                <a:srgbClr val="C00000"/>
              </a:solidFill>
            </a:endParaRPr>
          </a:p>
        </p:txBody>
      </p:sp>
      <p:sp>
        <p:nvSpPr>
          <p:cNvPr id="4" name="Прямоугольник 3"/>
          <p:cNvSpPr/>
          <p:nvPr/>
        </p:nvSpPr>
        <p:spPr>
          <a:xfrm>
            <a:off x="556599" y="1287780"/>
            <a:ext cx="4532987" cy="4985980"/>
          </a:xfrm>
          <a:prstGeom prst="rect">
            <a:avLst/>
          </a:prstGeom>
        </p:spPr>
        <p:txBody>
          <a:bodyPr wrap="square">
            <a:spAutoFit/>
          </a:bodyPr>
          <a:lstStyle/>
          <a:p>
            <a:pPr>
              <a:lnSpc>
                <a:spcPct val="150000"/>
              </a:lnSpc>
            </a:pPr>
            <a:r>
              <a:rPr lang="en-US" sz="2000" dirty="0">
                <a:solidFill>
                  <a:srgbClr val="353535"/>
                </a:solidFill>
                <a:latin typeface="Arial Black" panose="020B0A04020102020204" pitchFamily="34" charset="0"/>
                <a:ea typeface="Microsoft Sans Serif" panose="020B0604020202020204" pitchFamily="34" charset="0"/>
                <a:cs typeface="Microsoft Sans Serif" panose="020B0604020202020204" pitchFamily="34" charset="0"/>
              </a:rPr>
              <a:t>People in </a:t>
            </a:r>
            <a:r>
              <a:rPr lang="en-US" sz="2000" dirty="0" smtClean="0">
                <a:solidFill>
                  <a:srgbClr val="353535"/>
                </a:solidFill>
                <a:latin typeface="Arial Black" panose="020B0A04020102020204" pitchFamily="34" charset="0"/>
                <a:ea typeface="Microsoft Sans Serif" panose="020B0604020202020204" pitchFamily="34" charset="0"/>
                <a:cs typeface="Microsoft Sans Serif" panose="020B0604020202020204" pitchFamily="34" charset="0"/>
              </a:rPr>
              <a:t>Australia </a:t>
            </a:r>
            <a:r>
              <a:rPr lang="en-US" sz="2000" dirty="0">
                <a:solidFill>
                  <a:srgbClr val="353535"/>
                </a:solidFill>
                <a:latin typeface="Arial Black" panose="020B0A04020102020204" pitchFamily="34" charset="0"/>
                <a:ea typeface="Microsoft Sans Serif" panose="020B0604020202020204" pitchFamily="34" charset="0"/>
                <a:cs typeface="Microsoft Sans Serif" panose="020B0604020202020204" pitchFamily="34" charset="0"/>
              </a:rPr>
              <a:t>don’t pay much attention to the celebration of a New Year. In Sydney, the start of the New Year is heralded by a huge fireworks display.</a:t>
            </a:r>
          </a:p>
          <a:p>
            <a:pPr>
              <a:lnSpc>
                <a:spcPct val="150000"/>
              </a:lnSpc>
            </a:pPr>
            <a:r>
              <a:rPr lang="en-US" sz="2000" dirty="0">
                <a:solidFill>
                  <a:srgbClr val="353535"/>
                </a:solidFill>
                <a:latin typeface="Arial Black" panose="020B0A04020102020204" pitchFamily="34" charset="0"/>
                <a:ea typeface="Microsoft Sans Serif" panose="020B0604020202020204" pitchFamily="34" charset="0"/>
                <a:cs typeface="Microsoft Sans Serif" panose="020B0604020202020204" pitchFamily="34" charset="0"/>
              </a:rPr>
              <a:t>For many people, New Year's Day is a time to recover from New Year's Eve parties the evening before. </a:t>
            </a:r>
          </a:p>
          <a:p>
            <a:r>
              <a:rPr lang="en-US" dirty="0">
                <a:solidFill>
                  <a:srgbClr val="353535"/>
                </a:solidFill>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ru-RU"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Рисунок 1"/>
          <p:cNvPicPr>
            <a:picLocks/>
          </p:cNvPicPr>
          <p:nvPr/>
        </p:nvPicPr>
        <p:blipFill>
          <a:blip r:embed="rId2" cstate="email">
            <a:extLst>
              <a:ext uri="{28A0092B-C50C-407E-A947-70E740481C1C}">
                <a14:useLocalDpi xmlns:a14="http://schemas.microsoft.com/office/drawing/2010/main" val="0"/>
              </a:ext>
            </a:extLst>
          </a:blip>
          <a:srcRect l="18750" r="18750"/>
          <a:stretch>
            <a:fillRect/>
          </a:stretch>
        </p:blipFill>
        <p:spPr bwMode="auto">
          <a:xfrm>
            <a:off x="5089586" y="1287780"/>
            <a:ext cx="6668218" cy="50985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52723999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5454" y="423334"/>
            <a:ext cx="5564034" cy="2400657"/>
          </a:xfrm>
          <a:prstGeom prst="rect">
            <a:avLst/>
          </a:prstGeom>
        </p:spPr>
        <p:txBody>
          <a:bodyPr wrap="square">
            <a:spAutoFit/>
          </a:bodyPr>
          <a:lstStyle/>
          <a:p>
            <a:pPr algn="just">
              <a:lnSpc>
                <a:spcPct val="150000"/>
              </a:lnSpc>
            </a:pPr>
            <a:r>
              <a:rPr lang="en-US" sz="2000" dirty="0">
                <a:solidFill>
                  <a:srgbClr val="000000"/>
                </a:solidFill>
                <a:latin typeface="Arial Black" panose="020B0A04020102020204" pitchFamily="34" charset="0"/>
              </a:rPr>
              <a:t>New Year is a public holiday and many people love to spend this day with their family and friends. </a:t>
            </a:r>
            <a:r>
              <a:rPr lang="en-US" sz="2000" dirty="0" smtClean="0">
                <a:solidFill>
                  <a:srgbClr val="000000"/>
                </a:solidFill>
                <a:latin typeface="Arial Black" panose="020B0A04020102020204" pitchFamily="34" charset="0"/>
              </a:rPr>
              <a:t>Outdoor activities include </a:t>
            </a:r>
            <a:r>
              <a:rPr lang="en-US" sz="2000" dirty="0">
                <a:solidFill>
                  <a:srgbClr val="000000"/>
                </a:solidFill>
                <a:latin typeface="Arial Black" panose="020B0A04020102020204" pitchFamily="34" charset="0"/>
              </a:rPr>
              <a:t>picnics, camping, surfing, water sports etc. </a:t>
            </a:r>
            <a:endParaRPr lang="ru-RU" sz="2000" dirty="0">
              <a:latin typeface="Arial Black" panose="020B0A04020102020204" pitchFamily="34" charset="0"/>
            </a:endParaRPr>
          </a:p>
        </p:txBody>
      </p:sp>
      <p:pic>
        <p:nvPicPr>
          <p:cNvPr id="3074" name="Picture 2" descr="http://blog.prco.com/wp-content/uploads/2015/11/OperaSydney-Fuegos2006-3422893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6" y="3068109"/>
            <a:ext cx="6637112" cy="34935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Картинки по запросу new year celebrations in austra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366" y="320453"/>
            <a:ext cx="5606367" cy="373956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096277" y="4060020"/>
            <a:ext cx="4521200" cy="2352824"/>
          </a:xfrm>
          <a:prstGeom prst="rect">
            <a:avLst/>
          </a:prstGeom>
        </p:spPr>
        <p:txBody>
          <a:bodyPr wrap="square">
            <a:spAutoFit/>
          </a:bodyPr>
          <a:lstStyle/>
          <a:p>
            <a:pPr algn="just">
              <a:lnSpc>
                <a:spcPct val="150000"/>
              </a:lnSpc>
            </a:pPr>
            <a:r>
              <a:rPr lang="en-US" sz="2000" dirty="0">
                <a:solidFill>
                  <a:srgbClr val="000000"/>
                </a:solidFill>
                <a:latin typeface="Arial Black" panose="020B0A04020102020204" pitchFamily="34" charset="0"/>
              </a:rPr>
              <a:t>Australia becomes the largest tourist hub at the time of New Year. The main attraction of Australian New Year </a:t>
            </a:r>
            <a:r>
              <a:rPr lang="en-US" sz="2000" dirty="0" smtClean="0">
                <a:solidFill>
                  <a:srgbClr val="000000"/>
                </a:solidFill>
                <a:latin typeface="Arial Black" panose="020B0A04020102020204" pitchFamily="34" charset="0"/>
              </a:rPr>
              <a:t>is </a:t>
            </a:r>
            <a:r>
              <a:rPr lang="en-US" sz="2000" dirty="0">
                <a:solidFill>
                  <a:srgbClr val="000000"/>
                </a:solidFill>
                <a:latin typeface="Arial Black" panose="020B0A04020102020204" pitchFamily="34" charset="0"/>
              </a:rPr>
              <a:t>its magnificent fireworks.</a:t>
            </a:r>
            <a:endParaRPr lang="ru-RU" sz="2000" dirty="0">
              <a:latin typeface="Arial Black" panose="020B0A04020102020204" pitchFamily="34" charset="0"/>
            </a:endParaRPr>
          </a:p>
        </p:txBody>
      </p:sp>
    </p:spTree>
    <p:extLst>
      <p:ext uri="{BB962C8B-B14F-4D97-AF65-F5344CB8AC3E}">
        <p14:creationId xmlns:p14="http://schemas.microsoft.com/office/powerpoint/2010/main" val="52922925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heholidayspot.com/christmas/worldxmas/images/christmas-in-austra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224" y="355885"/>
            <a:ext cx="7038856" cy="440431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12055" y="4846463"/>
            <a:ext cx="10869283" cy="1754326"/>
          </a:xfrm>
          <a:prstGeom prst="rect">
            <a:avLst/>
          </a:prstGeom>
        </p:spPr>
        <p:txBody>
          <a:bodyPr wrap="square">
            <a:spAutoFit/>
          </a:bodyPr>
          <a:lstStyle/>
          <a:p>
            <a:pPr algn="just">
              <a:lnSpc>
                <a:spcPct val="150000"/>
              </a:lnSpc>
            </a:pPr>
            <a:r>
              <a:rPr lang="en-US" dirty="0">
                <a:solidFill>
                  <a:srgbClr val="000000"/>
                </a:solidFill>
                <a:latin typeface="Arial Black" panose="020B0A04020102020204" pitchFamily="34" charset="0"/>
              </a:rPr>
              <a:t>With the </a:t>
            </a:r>
            <a:r>
              <a:rPr lang="en-US" dirty="0">
                <a:latin typeface="Arial Black" panose="020B0A04020102020204" pitchFamily="34" charset="0"/>
              </a:rPr>
              <a:t>world</a:t>
            </a:r>
            <a:r>
              <a:rPr lang="en-US" dirty="0">
                <a:solidFill>
                  <a:srgbClr val="000000"/>
                </a:solidFill>
                <a:latin typeface="Arial Black" panose="020B0A04020102020204" pitchFamily="34" charset="0"/>
              </a:rPr>
              <a:t> becoming a global village, Christmas is now celebrated in many countries around the world. Caroling, feasting, and gift-giving along with  </a:t>
            </a:r>
            <a:r>
              <a:rPr lang="en-US" dirty="0">
                <a:latin typeface="Arial Black" panose="020B0A04020102020204" pitchFamily="34" charset="0"/>
              </a:rPr>
              <a:t>prayers</a:t>
            </a:r>
            <a:r>
              <a:rPr lang="en-US" dirty="0">
                <a:solidFill>
                  <a:srgbClr val="000000"/>
                </a:solidFill>
                <a:latin typeface="Arial Black" panose="020B0A04020102020204" pitchFamily="34" charset="0"/>
              </a:rPr>
              <a:t> and </a:t>
            </a:r>
            <a:r>
              <a:rPr lang="en-US" dirty="0" smtClean="0">
                <a:solidFill>
                  <a:srgbClr val="000000"/>
                </a:solidFill>
                <a:latin typeface="Arial Black" panose="020B0A04020102020204" pitchFamily="34" charset="0"/>
              </a:rPr>
              <a:t>wishing Christmas</a:t>
            </a:r>
            <a:r>
              <a:rPr lang="en-US" dirty="0">
                <a:solidFill>
                  <a:srgbClr val="000000"/>
                </a:solidFill>
                <a:latin typeface="Arial Black" panose="020B0A04020102020204" pitchFamily="34" charset="0"/>
              </a:rPr>
              <a:t> is celebrated </a:t>
            </a:r>
            <a:r>
              <a:rPr lang="en-US" dirty="0" smtClean="0">
                <a:solidFill>
                  <a:srgbClr val="000000"/>
                </a:solidFill>
                <a:latin typeface="Arial Black" panose="020B0A04020102020204" pitchFamily="34" charset="0"/>
              </a:rPr>
              <a:t>with </a:t>
            </a:r>
            <a:r>
              <a:rPr lang="en-US" dirty="0">
                <a:solidFill>
                  <a:srgbClr val="000000"/>
                </a:solidFill>
                <a:latin typeface="Arial Black" panose="020B0A04020102020204" pitchFamily="34" charset="0"/>
              </a:rPr>
              <a:t>high spirits in </a:t>
            </a:r>
            <a:r>
              <a:rPr lang="en-US" dirty="0" smtClean="0">
                <a:solidFill>
                  <a:srgbClr val="000000"/>
                </a:solidFill>
                <a:latin typeface="Arial Black" panose="020B0A04020102020204" pitchFamily="34" charset="0"/>
              </a:rPr>
              <a:t>different </a:t>
            </a:r>
            <a:r>
              <a:rPr lang="en-US" dirty="0">
                <a:solidFill>
                  <a:srgbClr val="000000"/>
                </a:solidFill>
                <a:latin typeface="Arial Black" panose="020B0A04020102020204" pitchFamily="34" charset="0"/>
              </a:rPr>
              <a:t>parts of the world.</a:t>
            </a:r>
            <a:endParaRPr lang="ru-RU" dirty="0"/>
          </a:p>
        </p:txBody>
      </p:sp>
    </p:spTree>
    <p:extLst>
      <p:ext uri="{BB962C8B-B14F-4D97-AF65-F5344CB8AC3E}">
        <p14:creationId xmlns:p14="http://schemas.microsoft.com/office/powerpoint/2010/main" val="35848184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4" name="Picture 2" descr="http://questgarden.com/115/86/5/101203183859/images/Christmas_in_Australia-384x2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69" y="149875"/>
            <a:ext cx="11959087" cy="662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5150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5607170" y="2667861"/>
            <a:ext cx="5575252" cy="1356360"/>
          </a:xfrm>
        </p:spPr>
        <p:txBody>
          <a:bodyPr/>
          <a:lstStyle/>
          <a:p>
            <a:endParaRPr lang="ru-RU" sz="6600" dirty="0">
              <a:solidFill>
                <a:srgbClr val="C00000"/>
              </a:solidFill>
            </a:endParaRPr>
          </a:p>
        </p:txBody>
      </p:sp>
      <p:sp>
        <p:nvSpPr>
          <p:cNvPr id="4" name="Содержимое 3"/>
          <p:cNvSpPr>
            <a:spLocks noGrp="1"/>
          </p:cNvSpPr>
          <p:nvPr>
            <p:ph sz="half" idx="1"/>
          </p:nvPr>
        </p:nvSpPr>
        <p:spPr>
          <a:xfrm>
            <a:off x="446082" y="1060808"/>
            <a:ext cx="3950898" cy="4959489"/>
          </a:xfrm>
        </p:spPr>
        <p:txBody>
          <a:bodyPr>
            <a:normAutofit fontScale="85000" lnSpcReduction="10000"/>
          </a:bodyPr>
          <a:lstStyle/>
          <a:p>
            <a:pPr marL="0" indent="0" algn="just">
              <a:lnSpc>
                <a:spcPct val="150000"/>
              </a:lnSpc>
              <a:buNone/>
            </a:pPr>
            <a:r>
              <a:rPr lang="en-US" sz="2000" dirty="0">
                <a:solidFill>
                  <a:schemeClr val="tx1"/>
                </a:solidFill>
                <a:latin typeface="Arial Black" panose="020B0A04020102020204" pitchFamily="34" charset="0"/>
              </a:rPr>
              <a:t>Christmas in Australia happens to be </a:t>
            </a:r>
            <a:r>
              <a:rPr lang="en-US" sz="2000" dirty="0">
                <a:solidFill>
                  <a:schemeClr val="accent4">
                    <a:lumMod val="75000"/>
                  </a:schemeClr>
                </a:solidFill>
                <a:latin typeface="Arial Black" panose="020B0A04020102020204" pitchFamily="34" charset="0"/>
              </a:rPr>
              <a:t>in summer</a:t>
            </a:r>
            <a:r>
              <a:rPr lang="ru-RU" sz="2000" dirty="0">
                <a:solidFill>
                  <a:schemeClr val="accent4">
                    <a:lumMod val="75000"/>
                  </a:schemeClr>
                </a:solidFill>
                <a:latin typeface="Arial Black" panose="020B0A04020102020204" pitchFamily="34" charset="0"/>
              </a:rPr>
              <a:t> </a:t>
            </a:r>
            <a:r>
              <a:rPr lang="en-US" sz="2000" dirty="0">
                <a:solidFill>
                  <a:schemeClr val="accent4">
                    <a:lumMod val="75000"/>
                  </a:schemeClr>
                </a:solidFill>
                <a:latin typeface="Arial Black" panose="020B0A04020102020204" pitchFamily="34" charset="0"/>
              </a:rPr>
              <a:t>and during the long 6-week vocation from school. </a:t>
            </a:r>
            <a:r>
              <a:rPr lang="en-US" sz="2000" dirty="0">
                <a:solidFill>
                  <a:schemeClr val="tx1"/>
                </a:solidFill>
                <a:latin typeface="Arial Black" panose="020B0A04020102020204" pitchFamily="34" charset="0"/>
              </a:rPr>
              <a:t>However, they try their best to deny the reality of a summer Christmas. </a:t>
            </a:r>
          </a:p>
          <a:p>
            <a:pPr marL="0" indent="0" algn="just">
              <a:lnSpc>
                <a:spcPct val="150000"/>
              </a:lnSpc>
              <a:buNone/>
            </a:pPr>
            <a:r>
              <a:rPr lang="en-US" sz="2000" dirty="0">
                <a:solidFill>
                  <a:schemeClr val="tx1"/>
                </a:solidFill>
                <a:latin typeface="Arial Black" panose="020B0A04020102020204" pitchFamily="34" charset="0"/>
              </a:rPr>
              <a:t>Most of the Australian families spend a large part of the day </a:t>
            </a:r>
            <a:r>
              <a:rPr lang="en-US" sz="2000" dirty="0">
                <a:solidFill>
                  <a:schemeClr val="accent4">
                    <a:lumMod val="75000"/>
                  </a:schemeClr>
                </a:solidFill>
                <a:latin typeface="Arial Black" panose="020B0A04020102020204" pitchFamily="34" charset="0"/>
              </a:rPr>
              <a:t>at the beach. </a:t>
            </a:r>
            <a:r>
              <a:rPr lang="en-US" sz="2000" dirty="0">
                <a:solidFill>
                  <a:schemeClr val="tx1"/>
                </a:solidFill>
                <a:latin typeface="Arial Black" panose="020B0A04020102020204" pitchFamily="34" charset="0"/>
              </a:rPr>
              <a:t>You'll find a lot of kids there playing with their new surfboards, building sand-castles rather than snowmen. </a:t>
            </a:r>
          </a:p>
          <a:p>
            <a:pPr marL="0" indent="0" algn="just">
              <a:lnSpc>
                <a:spcPct val="150000"/>
              </a:lnSpc>
              <a:buNone/>
            </a:pPr>
            <a:endParaRPr lang="en-US" sz="2000" dirty="0">
              <a:solidFill>
                <a:schemeClr val="tx1"/>
              </a:solidFill>
              <a:latin typeface="Arial Black" panose="020B0A04020102020204" pitchFamily="34" charset="0"/>
            </a:endParaRPr>
          </a:p>
        </p:txBody>
      </p:sp>
      <p:pic>
        <p:nvPicPr>
          <p:cNvPr id="3078" name="Picture 6" descr="http://xn--h1apn.net/images/masterzum/foto/2014/2014-12/12-6/christmas-001.jpg"/>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bwMode="auto">
          <a:xfrm>
            <a:off x="4610340" y="1060808"/>
            <a:ext cx="7211877" cy="480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402695"/>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51880" y="4096704"/>
            <a:ext cx="4260847" cy="2400657"/>
          </a:xfrm>
          <a:prstGeom prst="rect">
            <a:avLst/>
          </a:prstGeom>
        </p:spPr>
        <p:txBody>
          <a:bodyPr wrap="square">
            <a:spAutoFit/>
          </a:bodyPr>
          <a:lstStyle/>
          <a:p>
            <a:pPr>
              <a:lnSpc>
                <a:spcPct val="150000"/>
              </a:lnSpc>
            </a:pPr>
            <a:r>
              <a:rPr lang="en-US" sz="2000" dirty="0" smtClean="0">
                <a:solidFill>
                  <a:srgbClr val="191919"/>
                </a:solidFill>
                <a:latin typeface="Arial Black" panose="020B0A04020102020204" pitchFamily="34" charset="0"/>
              </a:rPr>
              <a:t>Christmas </a:t>
            </a:r>
            <a:r>
              <a:rPr lang="en-US" sz="2000" dirty="0">
                <a:solidFill>
                  <a:srgbClr val="191919"/>
                </a:solidFill>
                <a:latin typeface="Arial Black" panose="020B0A04020102020204" pitchFamily="34" charset="0"/>
              </a:rPr>
              <a:t>cards are not </a:t>
            </a:r>
            <a:r>
              <a:rPr lang="en-US" sz="2000" dirty="0" smtClean="0">
                <a:solidFill>
                  <a:srgbClr val="191919"/>
                </a:solidFill>
                <a:latin typeface="Arial Black" panose="020B0A04020102020204" pitchFamily="34" charset="0"/>
              </a:rPr>
              <a:t>as </a:t>
            </a:r>
            <a:r>
              <a:rPr lang="en-US" sz="2000" dirty="0">
                <a:solidFill>
                  <a:srgbClr val="191919"/>
                </a:solidFill>
                <a:latin typeface="Arial Black" panose="020B0A04020102020204" pitchFamily="34" charset="0"/>
              </a:rPr>
              <a:t>popular as they are in the </a:t>
            </a:r>
            <a:r>
              <a:rPr lang="en-US" sz="2000" dirty="0" smtClean="0">
                <a:solidFill>
                  <a:srgbClr val="191919"/>
                </a:solidFill>
                <a:latin typeface="Arial Black" panose="020B0A04020102020204" pitchFamily="34" charset="0"/>
              </a:rPr>
              <a:t>Northern </a:t>
            </a:r>
            <a:r>
              <a:rPr lang="en-US" sz="2000" dirty="0">
                <a:solidFill>
                  <a:srgbClr val="191919"/>
                </a:solidFill>
                <a:latin typeface="Arial Black" panose="020B0A04020102020204" pitchFamily="34" charset="0"/>
              </a:rPr>
              <a:t>H</a:t>
            </a:r>
            <a:r>
              <a:rPr lang="en-US" sz="2000" dirty="0" smtClean="0">
                <a:solidFill>
                  <a:srgbClr val="191919"/>
                </a:solidFill>
                <a:latin typeface="Arial Black" panose="020B0A04020102020204" pitchFamily="34" charset="0"/>
              </a:rPr>
              <a:t>emisphere</a:t>
            </a:r>
            <a:r>
              <a:rPr lang="en-US" sz="2000" dirty="0">
                <a:solidFill>
                  <a:srgbClr val="191919"/>
                </a:solidFill>
                <a:latin typeface="Arial Black" panose="020B0A04020102020204" pitchFamily="34" charset="0"/>
              </a:rPr>
              <a:t>, so don't be offended if you </a:t>
            </a:r>
            <a:endParaRPr lang="en-US" sz="2000" dirty="0" smtClean="0">
              <a:solidFill>
                <a:srgbClr val="191919"/>
              </a:solidFill>
              <a:latin typeface="Arial Black" panose="020B0A04020102020204" pitchFamily="34" charset="0"/>
            </a:endParaRPr>
          </a:p>
          <a:p>
            <a:pPr>
              <a:lnSpc>
                <a:spcPct val="150000"/>
              </a:lnSpc>
            </a:pPr>
            <a:r>
              <a:rPr lang="en-US" sz="2000" dirty="0" smtClean="0">
                <a:solidFill>
                  <a:srgbClr val="191919"/>
                </a:solidFill>
                <a:latin typeface="Arial Black" panose="020B0A04020102020204" pitchFamily="34" charset="0"/>
              </a:rPr>
              <a:t>don't </a:t>
            </a:r>
            <a:r>
              <a:rPr lang="en-US" sz="2000" dirty="0">
                <a:solidFill>
                  <a:srgbClr val="191919"/>
                </a:solidFill>
                <a:latin typeface="Arial Black" panose="020B0A04020102020204" pitchFamily="34" charset="0"/>
              </a:rPr>
              <a:t>get </a:t>
            </a:r>
            <a:r>
              <a:rPr lang="en-US" sz="2000" dirty="0" smtClean="0">
                <a:solidFill>
                  <a:srgbClr val="191919"/>
                </a:solidFill>
                <a:latin typeface="Arial Black" panose="020B0A04020102020204" pitchFamily="34" charset="0"/>
              </a:rPr>
              <a:t>any.</a:t>
            </a:r>
            <a:endParaRPr lang="ru-RU" sz="2000" dirty="0">
              <a:latin typeface="Arial Black" panose="020B0A04020102020204" pitchFamily="34" charset="0"/>
            </a:endParaRPr>
          </a:p>
        </p:txBody>
      </p:sp>
      <p:pic>
        <p:nvPicPr>
          <p:cNvPr id="10242" name="Picture 2" descr="http://paulabrown.net/australian-christmas-cards-animated-2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2727" y="3360081"/>
            <a:ext cx="2328972" cy="31830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244" name="Picture 4" descr="http://www.paulabrown.net/australian-christmas-cards-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36" y="1224950"/>
            <a:ext cx="3996826" cy="528612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17105" y="462499"/>
            <a:ext cx="4330760" cy="707886"/>
          </a:xfrm>
          <a:prstGeom prst="rect">
            <a:avLst/>
          </a:prstGeom>
        </p:spPr>
        <p:txBody>
          <a:bodyPr wrap="square">
            <a:spAutoFit/>
          </a:bodyPr>
          <a:lstStyle/>
          <a:p>
            <a:r>
              <a:rPr lang="en-US" sz="4000" b="1" dirty="0">
                <a:solidFill>
                  <a:srgbClr val="FF0000"/>
                </a:solidFill>
                <a:latin typeface="Helvetica Neue"/>
              </a:rPr>
              <a:t>Christmas cards</a:t>
            </a:r>
            <a:endParaRPr lang="ru-RU" sz="4000" b="1" dirty="0">
              <a:solidFill>
                <a:srgbClr val="FF0000"/>
              </a:solidFill>
            </a:endParaRPr>
          </a:p>
        </p:txBody>
      </p:sp>
      <p:pic>
        <p:nvPicPr>
          <p:cNvPr id="10252" name="Picture 12" descr="http://s3.amazonaws.com/static2.postcrossing.com/postcard/medium/69b99cc2239786bd13bde16b082f26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865" y="364697"/>
            <a:ext cx="4590093" cy="3241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56" name="Picture 16" descr="http://coolforcatsuk.com/wp-content/uploads/2012/11/mad-old-cat-lad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8709" y="364697"/>
            <a:ext cx="2368583" cy="316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96077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ustralian merry christmas images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4669" y="388190"/>
            <a:ext cx="4161029" cy="289031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ustralian merry christmas images f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348" y="3038408"/>
            <a:ext cx="5149672" cy="3435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Australian merry christmas images f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98" y="3965499"/>
            <a:ext cx="3976478" cy="266194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ustralian merry christmas images f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543" y="267888"/>
            <a:ext cx="5415677" cy="3483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23725" y="3965499"/>
            <a:ext cx="1589237" cy="2585323"/>
          </a:xfrm>
          <a:prstGeom prst="rect">
            <a:avLst/>
          </a:prstGeom>
        </p:spPr>
        <p:txBody>
          <a:bodyPr wrap="square">
            <a:spAutoFit/>
          </a:bodyPr>
          <a:lstStyle/>
          <a:p>
            <a:pPr algn="just"/>
            <a:r>
              <a:rPr lang="en-US" dirty="0">
                <a:latin typeface="Arial Black" panose="020B0A04020102020204" pitchFamily="34" charset="0"/>
                <a:ea typeface="Microsoft Sans Serif" panose="020B0604020202020204" pitchFamily="34" charset="0"/>
                <a:cs typeface="Microsoft Sans Serif" panose="020B0604020202020204" pitchFamily="34" charset="0"/>
              </a:rPr>
              <a:t>Publishers print Christmas cards with native Australian animals and landscape.</a:t>
            </a:r>
            <a:endParaRPr lang="ru-RU" dirty="0">
              <a:latin typeface="Arial Black" panose="020B0A040201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907177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9947" y="5481106"/>
            <a:ext cx="11404121" cy="1015663"/>
          </a:xfrm>
          <a:prstGeom prst="rect">
            <a:avLst/>
          </a:prstGeom>
        </p:spPr>
        <p:txBody>
          <a:bodyPr wrap="square">
            <a:spAutoFit/>
          </a:bodyPr>
          <a:lstStyle/>
          <a:p>
            <a:pPr algn="just"/>
            <a:r>
              <a:rPr lang="en-US" sz="2000" dirty="0" err="1" smtClean="0">
                <a:latin typeface="Arial Black" panose="020B0A04020102020204" pitchFamily="34" charset="0"/>
                <a:ea typeface="Microsoft Sans Serif" panose="020B0604020202020204" pitchFamily="34" charset="0"/>
                <a:cs typeface="Microsoft Sans Serif" panose="020B0604020202020204" pitchFamily="34" charset="0"/>
              </a:rPr>
              <a:t>Austrailians</a:t>
            </a:r>
            <a:r>
              <a:rPr lang="en-US" sz="2000" dirty="0" smtClean="0">
                <a:latin typeface="Arial Black" panose="020B0A04020102020204" pitchFamily="34" charset="0"/>
                <a:ea typeface="Microsoft Sans Serif" panose="020B0604020202020204" pitchFamily="34" charset="0"/>
                <a:cs typeface="Microsoft Sans Serif" panose="020B0604020202020204" pitchFamily="34" charset="0"/>
              </a:rPr>
              <a:t> </a:t>
            </a:r>
            <a:r>
              <a:rPr lang="en-US" sz="2000" dirty="0">
                <a:latin typeface="Arial Black" panose="020B0A04020102020204" pitchFamily="34" charset="0"/>
                <a:ea typeface="Microsoft Sans Serif" panose="020B0604020202020204" pitchFamily="34" charset="0"/>
                <a:cs typeface="Microsoft Sans Serif" panose="020B0604020202020204" pitchFamily="34" charset="0"/>
              </a:rPr>
              <a:t>see themselves as inhabitants of the </a:t>
            </a:r>
            <a:r>
              <a:rPr lang="en-US" sz="2000" dirty="0" smtClean="0">
                <a:latin typeface="Arial Black" panose="020B0A04020102020204" pitchFamily="34" charset="0"/>
                <a:ea typeface="Microsoft Sans Serif" panose="020B0604020202020204" pitchFamily="34" charset="0"/>
                <a:cs typeface="Microsoft Sans Serif" panose="020B0604020202020204" pitchFamily="34" charset="0"/>
              </a:rPr>
              <a:t>Asian </a:t>
            </a:r>
            <a:r>
              <a:rPr lang="en-US" sz="2000" dirty="0">
                <a:latin typeface="Arial Black" panose="020B0A04020102020204" pitchFamily="34" charset="0"/>
                <a:ea typeface="Microsoft Sans Serif" panose="020B0604020202020204" pitchFamily="34" charset="0"/>
                <a:cs typeface="Microsoft Sans Serif" panose="020B0604020202020204" pitchFamily="34" charset="0"/>
              </a:rPr>
              <a:t>Pacific region. So Christmas has got an </a:t>
            </a:r>
            <a:r>
              <a:rPr lang="en-US" sz="2000" dirty="0">
                <a:solidFill>
                  <a:schemeClr val="accent4">
                    <a:lumMod val="75000"/>
                  </a:schemeClr>
                </a:solidFill>
                <a:latin typeface="Arial Black" panose="020B0A04020102020204" pitchFamily="34" charset="0"/>
                <a:ea typeface="Microsoft Sans Serif" panose="020B0604020202020204" pitchFamily="34" charset="0"/>
                <a:cs typeface="Microsoft Sans Serif" panose="020B0604020202020204" pitchFamily="34" charset="0"/>
              </a:rPr>
              <a:t>Australian identity. </a:t>
            </a:r>
            <a:r>
              <a:rPr lang="en-US" sz="2000" dirty="0">
                <a:latin typeface="Arial Black" panose="020B0A04020102020204" pitchFamily="34" charset="0"/>
                <a:ea typeface="Microsoft Sans Serif" panose="020B0604020202020204" pitchFamily="34" charset="0"/>
                <a:cs typeface="Microsoft Sans Serif" panose="020B0604020202020204" pitchFamily="34" charset="0"/>
              </a:rPr>
              <a:t>You can hardly find a snowflake on Christmas cards these </a:t>
            </a:r>
            <a:r>
              <a:rPr lang="en-US" sz="2000" dirty="0" smtClean="0">
                <a:latin typeface="Arial Black" panose="020B0A04020102020204" pitchFamily="34" charset="0"/>
                <a:ea typeface="Microsoft Sans Serif" panose="020B0604020202020204" pitchFamily="34" charset="0"/>
                <a:cs typeface="Microsoft Sans Serif" panose="020B0604020202020204" pitchFamily="34" charset="0"/>
              </a:rPr>
              <a:t>days</a:t>
            </a:r>
            <a:r>
              <a:rPr lang="en-US" sz="2000" dirty="0" smtClean="0">
                <a:latin typeface="Arial Black" panose="020B0A04020102020204" pitchFamily="34" charset="0"/>
                <a:ea typeface="Microsoft Sans Serif" panose="020B0604020202020204" pitchFamily="34" charset="0"/>
                <a:cs typeface="Microsoft Sans Serif" panose="020B0604020202020204" pitchFamily="34" charset="0"/>
              </a:rPr>
              <a:t>, but there are still some.</a:t>
            </a:r>
            <a:endParaRPr lang="ru-RU" sz="2000" dirty="0">
              <a:latin typeface="Arial Black" panose="020B0A04020102020204" pitchFamily="34" charset="0"/>
              <a:ea typeface="Microsoft Sans Serif" panose="020B0604020202020204" pitchFamily="34" charset="0"/>
              <a:cs typeface="Microsoft Sans Serif" panose="020B0604020202020204" pitchFamily="34" charset="0"/>
            </a:endParaRPr>
          </a:p>
        </p:txBody>
      </p:sp>
      <p:pic>
        <p:nvPicPr>
          <p:cNvPr id="3" name="Picture 2" descr="http://pinxmas.com/wp-content/uploads/2013/11/christmasinaustralia-1385199033nk48g-1024x768.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60401" y="516582"/>
            <a:ext cx="6189353" cy="4642014"/>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453" y="722037"/>
            <a:ext cx="2059012" cy="4037593"/>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249" y="1802763"/>
            <a:ext cx="3257453" cy="2211737"/>
          </a:xfrm>
          <a:prstGeom prst="rect">
            <a:avLst/>
          </a:prstGeom>
        </p:spPr>
      </p:pic>
    </p:spTree>
    <p:extLst>
      <p:ext uri="{BB962C8B-B14F-4D97-AF65-F5344CB8AC3E}">
        <p14:creationId xmlns:p14="http://schemas.microsoft.com/office/powerpoint/2010/main" val="3689139373"/>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8573" y="407649"/>
            <a:ext cx="2907102" cy="6401753"/>
          </a:xfrm>
          <a:prstGeom prst="rect">
            <a:avLst/>
          </a:prstGeom>
        </p:spPr>
        <p:txBody>
          <a:bodyPr wrap="square">
            <a:spAutoFit/>
          </a:bodyPr>
          <a:lstStyle/>
          <a:p>
            <a:pPr>
              <a:lnSpc>
                <a:spcPct val="150000"/>
              </a:lnSpc>
            </a:pPr>
            <a:r>
              <a:rPr lang="en-US" sz="2000" dirty="0">
                <a:latin typeface="Arial Black" panose="020B0A04020102020204" pitchFamily="34" charset="0"/>
                <a:ea typeface="Microsoft Sans Serif" panose="020B0604020202020204" pitchFamily="34" charset="0"/>
                <a:cs typeface="Microsoft Sans Serif" panose="020B0604020202020204" pitchFamily="34" charset="0"/>
              </a:rPr>
              <a:t>Now they have their own Christmas</a:t>
            </a:r>
            <a:r>
              <a:rPr lang="ru-RU" sz="2000" dirty="0">
                <a:latin typeface="Arial Black" panose="020B0A04020102020204" pitchFamily="34" charset="0"/>
                <a:ea typeface="Microsoft Sans Serif" panose="020B0604020202020204" pitchFamily="34" charset="0"/>
                <a:cs typeface="Microsoft Sans Serif" panose="020B0604020202020204" pitchFamily="34" charset="0"/>
              </a:rPr>
              <a:t> </a:t>
            </a:r>
            <a:r>
              <a:rPr lang="en-US" sz="2000" dirty="0">
                <a:latin typeface="Arial Black" panose="020B0A04020102020204" pitchFamily="34" charset="0"/>
                <a:ea typeface="Microsoft Sans Serif" panose="020B0604020202020204" pitchFamily="34" charset="0"/>
                <a:cs typeface="Microsoft Sans Serif" panose="020B0604020202020204" pitchFamily="34" charset="0"/>
              </a:rPr>
              <a:t>in Australian style. People try to recreate the kind of Christmas that they used to have in Europe. Indeed one of </a:t>
            </a:r>
            <a:r>
              <a:rPr lang="en-US" sz="2000" dirty="0">
                <a:solidFill>
                  <a:schemeClr val="accent4">
                    <a:lumMod val="75000"/>
                  </a:schemeClr>
                </a:solidFill>
                <a:latin typeface="Arial Black" panose="020B0A04020102020204" pitchFamily="34" charset="0"/>
                <a:ea typeface="Microsoft Sans Serif" panose="020B0604020202020204" pitchFamily="34" charset="0"/>
                <a:cs typeface="Microsoft Sans Serif" panose="020B0604020202020204" pitchFamily="34" charset="0"/>
              </a:rPr>
              <a:t>the most typical Australian Christmas presents is a beach towel.</a:t>
            </a:r>
          </a:p>
          <a:p>
            <a:endParaRPr lang="ru-RU"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050" name="Picture 2" descr="http://www.drinkteatravel.com/wp-content/uploads/Australia-Christmas-Beach-1024x768.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62706" y="295506"/>
            <a:ext cx="8169215" cy="6126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501150" y="544265"/>
            <a:ext cx="6292329" cy="707886"/>
          </a:xfrm>
          <a:prstGeom prst="rect">
            <a:avLst/>
          </a:prstGeom>
        </p:spPr>
        <p:txBody>
          <a:bodyPr wrap="square">
            <a:spAutoFit/>
          </a:bodyPr>
          <a:lstStyle/>
          <a:p>
            <a:pPr algn="ctr"/>
            <a:r>
              <a:rPr lang="en-US" sz="4000" dirty="0">
                <a:solidFill>
                  <a:schemeClr val="bg1"/>
                </a:solidFill>
                <a:latin typeface="Arial Black" panose="020B0A04020102020204" pitchFamily="34" charset="0"/>
                <a:ea typeface="Microsoft Sans Serif" panose="020B0604020202020204" pitchFamily="34" charset="0"/>
                <a:cs typeface="Microsoft Sans Serif" panose="020B0604020202020204" pitchFamily="34" charset="0"/>
              </a:rPr>
              <a:t>Christmas presents </a:t>
            </a:r>
            <a:endParaRPr lang="ru-RU" sz="4000" dirty="0">
              <a:solidFill>
                <a:schemeClr val="bg1"/>
              </a:solidFill>
            </a:endParaRPr>
          </a:p>
        </p:txBody>
      </p:sp>
    </p:spTree>
    <p:extLst>
      <p:ext uri="{BB962C8B-B14F-4D97-AF65-F5344CB8AC3E}">
        <p14:creationId xmlns:p14="http://schemas.microsoft.com/office/powerpoint/2010/main" val="362816044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Базис">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docProps/app.xml><?xml version="1.0" encoding="utf-8"?>
<Properties xmlns="http://schemas.openxmlformats.org/officeDocument/2006/extended-properties" xmlns:vt="http://schemas.openxmlformats.org/officeDocument/2006/docPropsVTypes">
  <Template>TM03457444[[fn=Основа]]</Template>
  <TotalTime>1340</TotalTime>
  <Words>707</Words>
  <Application>Microsoft Office PowerPoint</Application>
  <PresentationFormat>Широкоэкранный</PresentationFormat>
  <Paragraphs>52</Paragraphs>
  <Slides>23</Slides>
  <Notes>0</Notes>
  <HiddenSlides>0</HiddenSlides>
  <MMClips>1</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23</vt:i4>
      </vt:variant>
    </vt:vector>
  </HeadingPairs>
  <TitlesOfParts>
    <vt:vector size="31" baseType="lpstr">
      <vt:lpstr>Algerian</vt:lpstr>
      <vt:lpstr>Arial</vt:lpstr>
      <vt:lpstr>Arial Black</vt:lpstr>
      <vt:lpstr>Corbel</vt:lpstr>
      <vt:lpstr>Helvetica Neue</vt:lpstr>
      <vt:lpstr>Microsoft Sans Serif</vt:lpstr>
      <vt:lpstr>Verdana</vt:lpstr>
      <vt:lpstr>Базис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New Year in Australia </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AND NEW YEAR IN HOT COUNTRIES</dc:title>
  <dc:creator>Татьяна K</dc:creator>
  <cp:lastModifiedBy>Татьяна K</cp:lastModifiedBy>
  <cp:revision>118</cp:revision>
  <dcterms:created xsi:type="dcterms:W3CDTF">2016-12-08T20:16:38Z</dcterms:created>
  <dcterms:modified xsi:type="dcterms:W3CDTF">2016-12-20T19:55:14Z</dcterms:modified>
</cp:coreProperties>
</file>