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312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christmas celebrations in new zeal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3" y="222159"/>
            <a:ext cx="11766430" cy="648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3593" y="22215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Algerian" panose="04020705040A02060702" pitchFamily="82" charset="0"/>
              </a:rPr>
              <a:t>CHRISTMAS </a:t>
            </a:r>
          </a:p>
          <a:p>
            <a:r>
              <a:rPr lang="en-US" sz="6000" dirty="0">
                <a:solidFill>
                  <a:srgbClr val="C00000"/>
                </a:solidFill>
                <a:latin typeface="Algerian" panose="04020705040A02060702" pitchFamily="82" charset="0"/>
              </a:rPr>
              <a:t>season in </a:t>
            </a:r>
          </a:p>
          <a:p>
            <a:r>
              <a:rPr lang="en-US" sz="6000" dirty="0">
                <a:solidFill>
                  <a:srgbClr val="C00000"/>
                </a:solidFill>
                <a:latin typeface="Algerian" panose="04020705040A02060702" pitchFamily="82" charset="0"/>
              </a:rPr>
              <a:t>new </a:t>
            </a:r>
            <a:r>
              <a:rPr lang="en-US" sz="6000" dirty="0" err="1">
                <a:solidFill>
                  <a:srgbClr val="C00000"/>
                </a:solidFill>
                <a:latin typeface="Algerian" panose="04020705040A02060702" pitchFamily="82" charset="0"/>
              </a:rPr>
              <a:t>zealand</a:t>
            </a:r>
            <a:r>
              <a:rPr lang="en-US" sz="6000" dirty="0">
                <a:solidFill>
                  <a:srgbClr val="C00000"/>
                </a:solidFill>
                <a:latin typeface="Algerian" panose="04020705040A02060702" pitchFamily="82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55102" y="567603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lgerian" panose="04020705040A02060702" pitchFamily="82" charset="0"/>
              </a:rPr>
              <a:t>By T.V. </a:t>
            </a:r>
            <a:r>
              <a:rPr lang="en-US" dirty="0" err="1">
                <a:solidFill>
                  <a:srgbClr val="7030A0"/>
                </a:solidFill>
                <a:latin typeface="Algerian" panose="04020705040A02060702" pitchFamily="82" charset="0"/>
              </a:rPr>
              <a:t>Kosormygina</a:t>
            </a:r>
            <a:endParaRPr lang="en-US" dirty="0">
              <a:solidFill>
                <a:srgbClr val="7030A0"/>
              </a:solidFill>
              <a:latin typeface="Algerian" panose="04020705040A02060702" pitchFamily="82" charset="0"/>
            </a:endParaRPr>
          </a:p>
          <a:p>
            <a:r>
              <a:rPr lang="en-US" dirty="0">
                <a:solidFill>
                  <a:srgbClr val="7030A0"/>
                </a:solidFill>
                <a:latin typeface="Algerian" panose="04020705040A02060702" pitchFamily="82" charset="0"/>
              </a:rPr>
              <a:t>“</a:t>
            </a:r>
            <a:r>
              <a:rPr lang="en-US" dirty="0" err="1">
                <a:solidFill>
                  <a:srgbClr val="7030A0"/>
                </a:solidFill>
                <a:latin typeface="Algerian" panose="04020705040A02060702" pitchFamily="82" charset="0"/>
              </a:rPr>
              <a:t>Sosny</a:t>
            </a:r>
            <a:r>
              <a:rPr lang="en-US" dirty="0">
                <a:solidFill>
                  <a:srgbClr val="7030A0"/>
                </a:solidFill>
                <a:latin typeface="Algerian" panose="04020705040A02060702" pitchFamily="82" charset="0"/>
              </a:rPr>
              <a:t>” school</a:t>
            </a:r>
          </a:p>
          <a:p>
            <a:r>
              <a:rPr lang="en-US" dirty="0">
                <a:solidFill>
                  <a:srgbClr val="7030A0"/>
                </a:solidFill>
                <a:latin typeface="Algerian" panose="04020705040A02060702" pitchFamily="82" charset="0"/>
              </a:rPr>
              <a:t>December, 2016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deepmp3-ru-christian-christmas-music-musica-cristiana-the-piano-brothers-group-silent-ni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79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663" y="2761444"/>
            <a:ext cx="500507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It </a:t>
            </a:r>
            <a:r>
              <a:rPr lang="en-US" sz="2000" dirty="0">
                <a:latin typeface="Arial Black" panose="020B0A04020102020204" pitchFamily="34" charset="0"/>
              </a:rPr>
              <a:t>may seem a bit </a:t>
            </a:r>
            <a:r>
              <a:rPr lang="en-US" sz="2000" dirty="0" smtClean="0">
                <a:latin typeface="Arial Black" panose="020B0A04020102020204" pitchFamily="34" charset="0"/>
              </a:rPr>
              <a:t>strange </a:t>
            </a:r>
            <a:r>
              <a:rPr lang="en-US" sz="2000" dirty="0">
                <a:latin typeface="Arial Black" panose="020B0A04020102020204" pitchFamily="34" charset="0"/>
              </a:rPr>
              <a:t>to hear "White Christmas" or "Deck the Halls" in the middle of summer! Nevertheless, carols are popular and you will hear them played or sung in shopping malls </a:t>
            </a:r>
            <a:r>
              <a:rPr lang="en-US" sz="2000" dirty="0" smtClean="0">
                <a:latin typeface="Arial Black" panose="020B0A04020102020204" pitchFamily="34" charset="0"/>
              </a:rPr>
              <a:t>during the </a:t>
            </a:r>
            <a:r>
              <a:rPr lang="en-US" sz="2000" dirty="0">
                <a:latin typeface="Arial Black" panose="020B0A04020102020204" pitchFamily="34" charset="0"/>
              </a:rPr>
              <a:t>weeks </a:t>
            </a:r>
            <a:r>
              <a:rPr lang="en-US" sz="2000" dirty="0" smtClean="0">
                <a:latin typeface="Arial Black" panose="020B0A04020102020204" pitchFamily="34" charset="0"/>
              </a:rPr>
              <a:t>up </a:t>
            </a:r>
            <a:r>
              <a:rPr lang="en-US" sz="2000" dirty="0">
                <a:latin typeface="Arial Black" panose="020B0A04020102020204" pitchFamily="34" charset="0"/>
              </a:rPr>
              <a:t>to Christmas.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9663" y="374134"/>
            <a:ext cx="51766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Christmas </a:t>
            </a:r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Carols 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266" name="Picture 2" descr="http://www.ma-nolans.com/assets/images/Christmas-carol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65033"/>
            <a:ext cx="5981700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outandaboutwithkids.com.au/wp-content/uploads/2012/11/Adelaide-Caro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56" y="2761444"/>
            <a:ext cx="5768615" cy="3632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6441363" y="265033"/>
            <a:ext cx="5389802" cy="235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444444"/>
                </a:solidFill>
                <a:latin typeface="Arial Black" panose="020B0A04020102020204" pitchFamily="34" charset="0"/>
              </a:rPr>
              <a:t>New Zealand has its own Christmas songs - some of which are set to traditional tunes and have a different dimension when sung in Maori like </a:t>
            </a:r>
            <a:r>
              <a:rPr lang="en-US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Marie </a:t>
            </a:r>
            <a:r>
              <a:rPr lang="en-US" sz="20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te</a:t>
            </a:r>
            <a:r>
              <a:rPr lang="en-US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po</a:t>
            </a:r>
            <a:r>
              <a:rPr lang="en-US" sz="2000" i="1" dirty="0">
                <a:solidFill>
                  <a:srgbClr val="444444"/>
                </a:solidFill>
                <a:latin typeface="Arial Black" panose="020B0A04020102020204" pitchFamily="34" charset="0"/>
              </a:rPr>
              <a:t> </a:t>
            </a:r>
            <a:r>
              <a:rPr lang="en-US" sz="2000" dirty="0">
                <a:solidFill>
                  <a:srgbClr val="444444"/>
                </a:solidFill>
                <a:latin typeface="Arial Black" panose="020B0A04020102020204" pitchFamily="34" charset="0"/>
              </a:rPr>
              <a:t>or </a:t>
            </a:r>
            <a:r>
              <a:rPr lang="en-US" sz="20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Silent Night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.</a:t>
            </a:r>
            <a:endParaRPr lang="ru-RU" sz="2000" dirty="0">
              <a:solidFill>
                <a:schemeClr val="accent6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3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tock image of 'Present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092" y="1577791"/>
            <a:ext cx="2988132" cy="210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249" y="3614208"/>
            <a:ext cx="3766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Arial Black" panose="020B0A04020102020204" pitchFamily="34" charset="0"/>
              </a:rPr>
              <a:t>Christmas is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a family holiday </a:t>
            </a:r>
            <a:r>
              <a:rPr lang="en-US" sz="2000" b="1" dirty="0" smtClean="0">
                <a:latin typeface="Arial Black" panose="020B0A04020102020204" pitchFamily="34" charset="0"/>
              </a:rPr>
              <a:t>in New Zealand. Many </a:t>
            </a:r>
            <a:r>
              <a:rPr lang="en-US" sz="2000" b="1" dirty="0">
                <a:latin typeface="Arial Black" panose="020B0A04020102020204" pitchFamily="34" charset="0"/>
              </a:rPr>
              <a:t>people take their holidays between Christmas and New Year's </a:t>
            </a:r>
            <a:r>
              <a:rPr lang="en-US" sz="2000" b="1" dirty="0" smtClean="0">
                <a:latin typeface="Arial Black" panose="020B0A04020102020204" pitchFamily="34" charset="0"/>
              </a:rPr>
              <a:t>Day. 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pic>
        <p:nvPicPr>
          <p:cNvPr id="3074" name="Picture 2" descr="https://c.tadst.com/gfx/750w/christmas-eve-switzerland.jpg?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820" y="3286266"/>
            <a:ext cx="4823752" cy="3190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tock image of 'Family with lots of Christmas presents under tree'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3" y="409865"/>
            <a:ext cx="4261149" cy="28389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артинки по запросу christmas celebrations in new zea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231" y="274159"/>
            <a:ext cx="2914142" cy="292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1857" y="486170"/>
            <a:ext cx="44052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 Black" panose="020B0A04020102020204" pitchFamily="34" charset="0"/>
              </a:rPr>
              <a:t>Opening presents is one of the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 Black" panose="020B0A04020102020204" pitchFamily="34" charset="0"/>
              </a:rPr>
              <a:t>highlights of Christmas Day.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124" name="Picture 4" descr="Картинки по запросу christmas celebrations in new zeal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73" y="3325161"/>
            <a:ext cx="2121799" cy="30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11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7583" y="473347"/>
            <a:ext cx="40889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666666"/>
                </a:solidFill>
                <a:latin typeface="Arial Black" panose="020B0A04020102020204" pitchFamily="34" charset="0"/>
              </a:rPr>
              <a:t>Christmas morning </a:t>
            </a:r>
            <a:r>
              <a:rPr lang="en-US" sz="2000" b="1" dirty="0">
                <a:solidFill>
                  <a:srgbClr val="666666"/>
                </a:solidFill>
                <a:latin typeface="Arial Black" panose="020B0A04020102020204" pitchFamily="34" charset="0"/>
              </a:rPr>
              <a:t>here usually starts with 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presents</a:t>
            </a:r>
            <a:r>
              <a:rPr lang="en-US" sz="2000" b="1" dirty="0">
                <a:solidFill>
                  <a:srgbClr val="666666"/>
                </a:solidFill>
                <a:latin typeface="Arial Black" panose="020B0A04020102020204" pitchFamily="34" charset="0"/>
              </a:rPr>
              <a:t> hidden under a fir </a:t>
            </a:r>
            <a:r>
              <a:rPr lang="en-US" sz="2000" b="1" dirty="0" smtClean="0">
                <a:solidFill>
                  <a:srgbClr val="666666"/>
                </a:solidFill>
                <a:latin typeface="Arial Black" panose="020B0A04020102020204" pitchFamily="34" charset="0"/>
              </a:rPr>
              <a:t>tree. </a:t>
            </a:r>
            <a:r>
              <a:rPr lang="en-US" sz="2000" b="1" dirty="0">
                <a:solidFill>
                  <a:srgbClr val="666666"/>
                </a:solidFill>
                <a:latin typeface="Arial Black" panose="020B0A04020102020204" pitchFamily="34" charset="0"/>
              </a:rPr>
              <a:t>Then there’s a 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lunch with family</a:t>
            </a:r>
            <a:r>
              <a:rPr lang="en-US" sz="2000" b="1" dirty="0">
                <a:solidFill>
                  <a:srgbClr val="666666"/>
                </a:solidFill>
                <a:latin typeface="Arial Black" panose="020B0A04020102020204" pitchFamily="34" charset="0"/>
              </a:rPr>
              <a:t>. Turkey or chicken is usually served. </a:t>
            </a:r>
            <a:r>
              <a:rPr lang="en-US" sz="2000" b="1" dirty="0" smtClean="0">
                <a:solidFill>
                  <a:srgbClr val="666666"/>
                </a:solidFill>
                <a:latin typeface="Arial Black" panose="020B0A04020102020204" pitchFamily="34" charset="0"/>
              </a:rPr>
              <a:t>Afterwards </a:t>
            </a:r>
            <a:r>
              <a:rPr lang="en-US" sz="2000" b="1" dirty="0">
                <a:solidFill>
                  <a:srgbClr val="666666"/>
                </a:solidFill>
                <a:latin typeface="Arial Black" panose="020B0A04020102020204" pitchFamily="34" charset="0"/>
              </a:rPr>
              <a:t>everyone has tea and invites friends for 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a barbecue</a:t>
            </a:r>
            <a:r>
              <a:rPr lang="en-US" sz="2000" b="1" dirty="0">
                <a:solidFill>
                  <a:srgbClr val="666666"/>
                </a:solidFill>
                <a:latin typeface="Arial Black" panose="020B0A04020102020204" pitchFamily="34" charset="0"/>
              </a:rPr>
              <a:t>. The family gets together with friends </a:t>
            </a:r>
            <a:r>
              <a:rPr lang="en-US" sz="2000" b="1" dirty="0" smtClean="0">
                <a:solidFill>
                  <a:srgbClr val="666666"/>
                </a:solidFill>
                <a:latin typeface="Arial Black" panose="020B0A04020102020204" pitchFamily="34" charset="0"/>
              </a:rPr>
              <a:t>for </a:t>
            </a:r>
            <a:r>
              <a:rPr lang="en-US" sz="2000" b="1" dirty="0">
                <a:solidFill>
                  <a:srgbClr val="666666"/>
                </a:solidFill>
                <a:latin typeface="Arial Black" panose="020B0A04020102020204" pitchFamily="34" charset="0"/>
              </a:rPr>
              <a:t>a nice 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delicious meal </a:t>
            </a:r>
            <a:r>
              <a:rPr lang="en-US" sz="2000" b="1" dirty="0">
                <a:solidFill>
                  <a:srgbClr val="666666"/>
                </a:solidFill>
                <a:latin typeface="Arial Black" panose="020B0A04020102020204" pitchFamily="34" charset="0"/>
              </a:rPr>
              <a:t>with wine or beer!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pic>
        <p:nvPicPr>
          <p:cNvPr id="5126" name="Picture 6" descr="http://www.globalwoman.co/wp-content/uploads/2015/12/Family-Christmas-Pictures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856" y="646982"/>
            <a:ext cx="7604210" cy="5063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021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95369" y="407472"/>
            <a:ext cx="604103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The  </a:t>
            </a:r>
            <a:r>
              <a:rPr lang="en-US" sz="2000" dirty="0">
                <a:latin typeface="Arial Black" panose="020B0A04020102020204" pitchFamily="34" charset="0"/>
              </a:rPr>
              <a:t>holiday break begins </a:t>
            </a:r>
            <a:r>
              <a:rPr lang="en-US" sz="2000" dirty="0" smtClean="0">
                <a:latin typeface="Arial Black" panose="020B0A04020102020204" pitchFamily="34" charset="0"/>
              </a:rPr>
              <a:t>at </a:t>
            </a:r>
            <a:r>
              <a:rPr lang="en-US" sz="2000" dirty="0">
                <a:latin typeface="Arial Black" panose="020B0A04020102020204" pitchFamily="34" charset="0"/>
              </a:rPr>
              <a:t>Christmas Eve and lasts until the end </a:t>
            </a:r>
            <a:r>
              <a:rPr lang="en-US" sz="2000" dirty="0" smtClean="0">
                <a:latin typeface="Arial Black" panose="020B0A04020102020204" pitchFamily="34" charset="0"/>
              </a:rPr>
              <a:t>of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smtClean="0">
                <a:latin typeface="Arial Black" panose="020B0A04020102020204" pitchFamily="34" charset="0"/>
              </a:rPr>
              <a:t>January</a:t>
            </a:r>
            <a:r>
              <a:rPr lang="en-US" sz="2000" dirty="0">
                <a:latin typeface="Arial Black" panose="020B0A04020102020204" pitchFamily="34" charset="0"/>
              </a:rPr>
              <a:t>. Schools are </a:t>
            </a:r>
            <a:r>
              <a:rPr lang="en-US" sz="2000" dirty="0" smtClean="0">
                <a:latin typeface="Arial Black" panose="020B0A04020102020204" pitchFamily="34" charset="0"/>
              </a:rPr>
              <a:t>closed with </a:t>
            </a:r>
            <a:r>
              <a:rPr lang="en-US" sz="2000" dirty="0">
                <a:latin typeface="Arial Black" panose="020B0A04020102020204" pitchFamily="34" charset="0"/>
              </a:rPr>
              <a:t>the longest break being over the Christmas/summer </a:t>
            </a:r>
            <a:r>
              <a:rPr lang="en-US" sz="2000" dirty="0" smtClean="0">
                <a:latin typeface="Arial Black" panose="020B0A04020102020204" pitchFamily="34" charset="0"/>
              </a:rPr>
              <a:t>period.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210" y="407472"/>
            <a:ext cx="1952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Summer holidays. </a:t>
            </a:r>
            <a:endParaRPr lang="ru-RU" dirty="0"/>
          </a:p>
        </p:txBody>
      </p:sp>
      <p:pic>
        <p:nvPicPr>
          <p:cNvPr id="12290" name="Picture 2" descr="http://victorylifechristianschool.com/wp/wp-content/uploads/school-holiday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7" y="254001"/>
            <a:ext cx="5423956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s.facegfx.com/image/2014/7/30/best-summer-holiday-beach-vector-background-03-f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87" y="3257468"/>
            <a:ext cx="5423579" cy="33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img0.liveinternet.ru/images/attach/c/2/68/966/68966792_AUSTRALIA300x1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47" y="2850206"/>
            <a:ext cx="5653052" cy="369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664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35117" y="405342"/>
            <a:ext cx="3263817" cy="6046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New Zealanders also celebrate Boxing Day, which is the day after Christmas (December 26</a:t>
            </a:r>
            <a:r>
              <a:rPr lang="en-US" sz="2000" baseline="30000" dirty="0">
                <a:latin typeface="Arial Black" panose="020B0A04020102020204" pitchFamily="34" charset="0"/>
              </a:rPr>
              <a:t>th</a:t>
            </a:r>
            <a:r>
              <a:rPr lang="en-US" sz="2000" dirty="0" smtClean="0">
                <a:latin typeface="Arial Black" panose="020B0A04020102020204" pitchFamily="34" charset="0"/>
              </a:rPr>
              <a:t>).</a:t>
            </a:r>
            <a:r>
              <a:rPr lang="en-US" sz="2000" dirty="0">
                <a:latin typeface="Arial Black" panose="020B0A04020102020204" pitchFamily="34" charset="0"/>
              </a:rPr>
              <a:t> People relax and spend time with family and friends. Some people take the time between Christmas and New Year as a vacation time off and a time to travel.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13318" name="Picture 6" descr="http://www.funkypigeonpersonalisedgreetingscards.com/wp-content/uploads/2015/12/Boxing-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76" y="470114"/>
            <a:ext cx="44577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static.stuff.co.nz/1356562919/331/8122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041" y="312208"/>
            <a:ext cx="342900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www.fapl.at.ua/_nw/42/41257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49" y="4504267"/>
            <a:ext cx="3180292" cy="213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i.ytimg.com/vi/4226b3h5Jbo/hq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6" y="3184572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0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560" y="2097671"/>
            <a:ext cx="3430438" cy="419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New Zealand has lots of festivals </a:t>
            </a:r>
            <a:r>
              <a:rPr lang="en-US" sz="2000" dirty="0" smtClean="0">
                <a:latin typeface="Arial Black" panose="020B0A04020102020204" pitchFamily="34" charset="0"/>
              </a:rPr>
              <a:t>throughout </a:t>
            </a:r>
            <a:r>
              <a:rPr lang="en-US" sz="2000" dirty="0">
                <a:latin typeface="Arial Black" panose="020B0A04020102020204" pitchFamily="34" charset="0"/>
              </a:rPr>
              <a:t>the </a:t>
            </a:r>
            <a:r>
              <a:rPr lang="en-US" sz="2000" dirty="0" smtClean="0">
                <a:latin typeface="Arial Black" panose="020B0A04020102020204" pitchFamily="34" charset="0"/>
              </a:rPr>
              <a:t>year. The </a:t>
            </a:r>
            <a:r>
              <a:rPr lang="en-US" sz="2000" dirty="0">
                <a:latin typeface="Arial Black" panose="020B0A04020102020204" pitchFamily="34" charset="0"/>
              </a:rPr>
              <a:t>Festival of Lights in December in New Plymouth sees the town light up with a fantastic display at </a:t>
            </a:r>
            <a:r>
              <a:rPr lang="en-US" sz="2000" dirty="0" err="1">
                <a:latin typeface="Arial Black" panose="020B0A04020102020204" pitchFamily="34" charset="0"/>
              </a:rPr>
              <a:t>Pukekura</a:t>
            </a:r>
            <a:r>
              <a:rPr lang="en-US" sz="2000" dirty="0">
                <a:latin typeface="Arial Black" panose="020B0A04020102020204" pitchFamily="34" charset="0"/>
              </a:rPr>
              <a:t> Park over </a:t>
            </a:r>
            <a:r>
              <a:rPr lang="en-US" sz="2000" dirty="0" smtClean="0">
                <a:latin typeface="Arial Black" panose="020B0A04020102020204" pitchFamily="34" charset="0"/>
              </a:rPr>
              <a:t>Christmas. </a:t>
            </a:r>
            <a:endParaRPr lang="ru-RU" dirty="0"/>
          </a:p>
        </p:txBody>
      </p:sp>
      <p:pic>
        <p:nvPicPr>
          <p:cNvPr id="4098" name="Picture 2" descr="https://upload.wikimedia.org/wikipedia/commons/thumb/9/90/Festival_of_Lights%2C_New_Plymouth%2C_New_Zealand.jpg/640px-Festival_of_Lights%2C_New_Plymouth%2C_New_Zea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75" y="549275"/>
            <a:ext cx="7664009" cy="574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560" y="549275"/>
            <a:ext cx="3284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The </a:t>
            </a:r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Festival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of </a:t>
            </a: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Lights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19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d/d0/Trees_at_the_Festival_of_Ligh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83" y="374008"/>
            <a:ext cx="4662275" cy="621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79366" y="4651383"/>
            <a:ext cx="64439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It has daytime and night time </a:t>
            </a:r>
            <a:r>
              <a:rPr lang="en-US" sz="2000" dirty="0" err="1">
                <a:latin typeface="Arial Black" panose="020B0A04020102020204" pitchFamily="34" charset="0"/>
              </a:rPr>
              <a:t>programmes</a:t>
            </a:r>
            <a:r>
              <a:rPr lang="en-US" sz="2000" dirty="0">
                <a:latin typeface="Arial Black" panose="020B0A04020102020204" pitchFamily="34" charset="0"/>
              </a:rPr>
              <a:t> of events for people of all ages. The festival itself transforms the park into an illuminated wonderland every evening</a:t>
            </a:r>
            <a:r>
              <a:rPr lang="en-US" sz="2000" dirty="0"/>
              <a:t>. </a:t>
            </a:r>
            <a:endParaRPr lang="ru-RU" sz="2000" dirty="0"/>
          </a:p>
        </p:txBody>
      </p:sp>
      <p:pic>
        <p:nvPicPr>
          <p:cNvPr id="4" name="Picture 2" descr="https://upload.wikimedia.org/wikipedia/commons/9/99/FestivalofLights-waterfall-lowerst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687" y="374008"/>
            <a:ext cx="5877984" cy="440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0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80" y="578965"/>
            <a:ext cx="7727942" cy="57959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55479" y="842211"/>
            <a:ext cx="3562709" cy="5122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252525"/>
                </a:solidFill>
                <a:latin typeface="Arial Black" panose="020B0A04020102020204" pitchFamily="34" charset="0"/>
              </a:rPr>
              <a:t>Everything is ready for Christmas.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 smtClean="0">
                <a:solidFill>
                  <a:srgbClr val="252525"/>
                </a:solidFill>
                <a:latin typeface="Arial Black" panose="020B0A04020102020204" pitchFamily="34" charset="0"/>
              </a:rPr>
              <a:t>Pukekura</a:t>
            </a:r>
            <a:r>
              <a:rPr lang="en-US" sz="2000" dirty="0" smtClean="0">
                <a:solidFill>
                  <a:srgbClr val="252525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rgbClr val="252525"/>
                </a:solidFill>
                <a:latin typeface="Arial Black" panose="020B0A04020102020204" pitchFamily="34" charset="0"/>
              </a:rPr>
              <a:t>Park, New Plymouth, New Zealand</a:t>
            </a:r>
            <a:r>
              <a:rPr lang="en-US" sz="2000" dirty="0" smtClean="0">
                <a:solidFill>
                  <a:srgbClr val="252525"/>
                </a:solidFill>
                <a:latin typeface="Arial Black" panose="020B0A04020102020204" pitchFamily="34" charset="0"/>
              </a:rPr>
              <a:t>, is </a:t>
            </a:r>
            <a:r>
              <a:rPr lang="en-US" sz="2000" dirty="0">
                <a:solidFill>
                  <a:srgbClr val="252525"/>
                </a:solidFill>
                <a:latin typeface="Arial Black" panose="020B0A04020102020204" pitchFamily="34" charset="0"/>
              </a:rPr>
              <a:t>illuminated during the annual Festival of </a:t>
            </a:r>
            <a:r>
              <a:rPr lang="en-US" sz="2000" dirty="0" smtClean="0">
                <a:solidFill>
                  <a:srgbClr val="252525"/>
                </a:solidFill>
                <a:latin typeface="Arial Black" panose="020B0A04020102020204" pitchFamily="34" charset="0"/>
              </a:rPr>
              <a:t>Lights. </a:t>
            </a:r>
            <a:r>
              <a:rPr lang="en-US" sz="2000" dirty="0" smtClean="0">
                <a:latin typeface="Arial Black" panose="020B0A04020102020204" pitchFamily="34" charset="0"/>
              </a:rPr>
              <a:t>The </a:t>
            </a:r>
            <a:r>
              <a:rPr lang="en-US" sz="2000" dirty="0">
                <a:latin typeface="Arial Black" panose="020B0A04020102020204" pitchFamily="34" charset="0"/>
              </a:rPr>
              <a:t>festival has been a major summer attraction and cultural event for the city since </a:t>
            </a:r>
            <a:r>
              <a:rPr lang="en-US" sz="2000" dirty="0" smtClean="0">
                <a:latin typeface="Arial Black" panose="020B0A04020102020204" pitchFamily="34" charset="0"/>
              </a:rPr>
              <a:t>1993.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81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u.sharehoodstatic.com/howto/3084/eeb6fc62/queen-header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1524529"/>
            <a:ext cx="9144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1712" y="458800"/>
            <a:ext cx="77943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Annual Christmas Message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5458" y="5063544"/>
            <a:ext cx="107226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252525"/>
                </a:solidFill>
                <a:latin typeface="Arial Black" panose="020B0A04020102020204" pitchFamily="34" charset="0"/>
              </a:rPr>
              <a:t>The Queen's Christmas Message </a:t>
            </a:r>
            <a:r>
              <a:rPr lang="en-US" sz="2000" dirty="0" smtClean="0">
                <a:solidFill>
                  <a:srgbClr val="252525"/>
                </a:solidFill>
                <a:latin typeface="Arial Black" panose="020B0A04020102020204" pitchFamily="34" charset="0"/>
              </a:rPr>
              <a:t>is </a:t>
            </a:r>
            <a:r>
              <a:rPr lang="en-US" sz="2000" dirty="0">
                <a:solidFill>
                  <a:srgbClr val="252525"/>
                </a:solidFill>
                <a:latin typeface="Arial Black" panose="020B0A04020102020204" pitchFamily="34" charset="0"/>
              </a:rPr>
              <a:t>a broadcast made by the sovereign </a:t>
            </a:r>
            <a:r>
              <a:rPr lang="en-US" sz="2000" dirty="0" smtClean="0">
                <a:solidFill>
                  <a:srgbClr val="252525"/>
                </a:solidFill>
                <a:latin typeface="Arial Black" panose="020B0A04020102020204" pitchFamily="34" charset="0"/>
              </a:rPr>
              <a:t>to </a:t>
            </a:r>
            <a:r>
              <a:rPr lang="en-US" sz="2000" dirty="0">
                <a:solidFill>
                  <a:srgbClr val="252525"/>
                </a:solidFill>
                <a:latin typeface="Arial Black" panose="020B0A04020102020204" pitchFamily="34" charset="0"/>
              </a:rPr>
              <a:t>the </a:t>
            </a:r>
            <a:r>
              <a:rPr lang="en-US" sz="2000" dirty="0" smtClean="0">
                <a:solidFill>
                  <a:srgbClr val="252525"/>
                </a:solidFill>
                <a:latin typeface="Arial Black" panose="020B0A04020102020204" pitchFamily="34" charset="0"/>
              </a:rPr>
              <a:t>Commonwealth of Nations</a:t>
            </a:r>
            <a:r>
              <a:rPr lang="en-US" sz="2000" dirty="0">
                <a:solidFill>
                  <a:srgbClr val="252525"/>
                </a:solidFill>
                <a:latin typeface="Arial Black" panose="020B0A04020102020204" pitchFamily="34" charset="0"/>
              </a:rPr>
              <a:t> each </a:t>
            </a:r>
            <a:r>
              <a:rPr lang="en-US" sz="2000" dirty="0" smtClean="0">
                <a:latin typeface="Arial Black" panose="020B0A04020102020204" pitchFamily="34" charset="0"/>
              </a:rPr>
              <a:t>Christmas. </a:t>
            </a:r>
            <a:r>
              <a:rPr lang="en-US" sz="2000" dirty="0" smtClean="0">
                <a:solidFill>
                  <a:srgbClr val="252525"/>
                </a:solidFill>
                <a:latin typeface="Arial Black" panose="020B0A04020102020204" pitchFamily="34" charset="0"/>
              </a:rPr>
              <a:t>Since </a:t>
            </a:r>
            <a:r>
              <a:rPr lang="en-US" sz="2000" dirty="0">
                <a:solidFill>
                  <a:srgbClr val="252525"/>
                </a:solidFill>
                <a:latin typeface="Arial Black" panose="020B0A04020102020204" pitchFamily="34" charset="0"/>
              </a:rPr>
              <a:t>1952, the message has been read </a:t>
            </a:r>
            <a:r>
              <a:rPr lang="en-US" sz="2000" dirty="0" smtClean="0">
                <a:solidFill>
                  <a:srgbClr val="252525"/>
                </a:solidFill>
                <a:latin typeface="Arial Black" panose="020B0A04020102020204" pitchFamily="34" charset="0"/>
              </a:rPr>
              <a:t>by Elizabeth II; </a:t>
            </a:r>
            <a:r>
              <a:rPr lang="en-US" sz="2000" dirty="0">
                <a:solidFill>
                  <a:srgbClr val="252525"/>
                </a:solidFill>
                <a:latin typeface="Arial Black" panose="020B0A04020102020204" pitchFamily="34" charset="0"/>
              </a:rPr>
              <a:t>today it is broadcast on television, radio, and the Internet via various providers.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1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933" y="1510923"/>
            <a:ext cx="3378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333333"/>
                </a:solidFill>
                <a:latin typeface="Arial Black" panose="020B0A04020102020204" pitchFamily="34" charset="0"/>
              </a:rPr>
              <a:t>It is another important tradition at the beginning of the southern winter. Large commercial </a:t>
            </a:r>
            <a:r>
              <a:rPr lang="en-US" sz="2000" dirty="0" err="1" smtClean="0">
                <a:solidFill>
                  <a:srgbClr val="333333"/>
                </a:solidFill>
                <a:latin typeface="Arial Black" panose="020B0A04020102020204" pitchFamily="34" charset="0"/>
              </a:rPr>
              <a:t>centres</a:t>
            </a:r>
            <a:r>
              <a:rPr lang="en-US" sz="2000" dirty="0" smtClean="0">
                <a:solidFill>
                  <a:srgbClr val="333333"/>
                </a:solidFill>
                <a:latin typeface="Arial Black" panose="020B0A04020102020204" pitchFamily="34" charset="0"/>
              </a:rPr>
              <a:t> used to arrange them. It meant that Santa Claus’s souvenirs were delivered on the island.</a:t>
            </a:r>
          </a:p>
          <a:p>
            <a:pPr algn="just"/>
            <a:r>
              <a:rPr lang="ru-RU" dirty="0">
                <a:solidFill>
                  <a:srgbClr val="333333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rgbClr val="333333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http://svitovyd.info/wp-content/uploads/2014/12/916253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15" y="1117119"/>
            <a:ext cx="7791169" cy="534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2808" y="277041"/>
            <a:ext cx="104034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 Black" panose="020B0A04020102020204" pitchFamily="34" charset="0"/>
              </a:rPr>
              <a:t>The parade of Santa Clauses 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lands-of-sorrow.at.ua/_fr/4/5012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72" y="1149291"/>
            <a:ext cx="9010689" cy="53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2437" y="1258326"/>
            <a:ext cx="2188235" cy="5122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New Zealand is as large as Great Britain or Japan, but it is one of the least populated country. Its  population  is about  4 ml people.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609" y="325332"/>
            <a:ext cx="5236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NEW ZEALAND</a:t>
            </a:r>
            <a:endParaRPr lang="ru-RU" sz="44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56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changesinlongitude.com/wp-content/uploads/2012/11/Christmas-in-New-Zealand-Santa-run-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7" y="2173705"/>
            <a:ext cx="5715133" cy="419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6117" y="339125"/>
            <a:ext cx="57078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333333"/>
                </a:solidFill>
                <a:latin typeface="Arial Black" panose="020B0A04020102020204" pitchFamily="34" charset="0"/>
              </a:rPr>
              <a:t>The aim of the parade was to attract the customers. However, the citizens enjoyed them so much that they soon became</a:t>
            </a:r>
            <a:r>
              <a:rPr lang="ru-RU" dirty="0">
                <a:solidFill>
                  <a:srgbClr val="333333"/>
                </a:solidFill>
                <a:latin typeface="Arial Black" panose="020B0A04020102020204" pitchFamily="34" charset="0"/>
              </a:rPr>
              <a:t> </a:t>
            </a:r>
            <a:r>
              <a:rPr lang="en-US" dirty="0">
                <a:solidFill>
                  <a:srgbClr val="333333"/>
                </a:solidFill>
                <a:latin typeface="Arial Black" panose="020B0A04020102020204" pitchFamily="34" charset="0"/>
              </a:rPr>
              <a:t>a permanent component of the holiday.</a:t>
            </a:r>
            <a:endParaRPr lang="ru-RU" dirty="0">
              <a:solidFill>
                <a:srgbClr val="333333"/>
              </a:solidFill>
              <a:latin typeface="Arial Black" panose="020B0A04020102020204" pitchFamily="34" charset="0"/>
            </a:endParaRPr>
          </a:p>
        </p:txBody>
      </p:sp>
      <p:pic>
        <p:nvPicPr>
          <p:cNvPr id="7172" name="Picture 4" descr="http://www.uralstudent.ru/i/uploads/Article/2229214/p/Novaya_Zelan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29" y="474966"/>
            <a:ext cx="5480493" cy="365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48097" y="4400306"/>
            <a:ext cx="5331125" cy="1891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It </a:t>
            </a:r>
            <a:r>
              <a:rPr lang="en-US" sz="2000" dirty="0">
                <a:solidFill>
                  <a:srgbClr val="000000"/>
                </a:solidFill>
                <a:latin typeface="Arial Black" panose="020B0A04020102020204" pitchFamily="34" charset="0"/>
              </a:rPr>
              <a:t>is here where Santa Clauses compete in the creativity of their costumes and the variety of their extraordinary means of transport!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595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85208" y="457452"/>
            <a:ext cx="295023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424242"/>
                </a:solidFill>
                <a:latin typeface="Arial Black" panose="020B0A04020102020204" pitchFamily="34" charset="0"/>
              </a:rPr>
              <a:t>Santa Claus parades are usually known as Christmas pageants. Major pageants are held </a:t>
            </a:r>
            <a:r>
              <a:rPr lang="en-US" sz="2000" b="1" dirty="0" smtClean="0">
                <a:solidFill>
                  <a:srgbClr val="424242"/>
                </a:solidFill>
                <a:latin typeface="Arial Black" panose="020B0A04020102020204" pitchFamily="34" charset="0"/>
              </a:rPr>
              <a:t>in  Australian </a:t>
            </a:r>
            <a:r>
              <a:rPr lang="en-US" sz="2000" b="1" dirty="0">
                <a:solidFill>
                  <a:srgbClr val="424242"/>
                </a:solidFill>
                <a:latin typeface="Arial Black" panose="020B0A04020102020204" pitchFamily="34" charset="0"/>
              </a:rPr>
              <a:t>and in </a:t>
            </a:r>
            <a:r>
              <a:rPr lang="en-US" sz="2000" b="1" dirty="0" smtClean="0">
                <a:solidFill>
                  <a:srgbClr val="424242"/>
                </a:solidFill>
                <a:latin typeface="Arial Black" panose="020B0A04020102020204" pitchFamily="34" charset="0"/>
              </a:rPr>
              <a:t>New </a:t>
            </a:r>
            <a:r>
              <a:rPr lang="en-US" sz="2000" b="1" dirty="0">
                <a:solidFill>
                  <a:srgbClr val="424242"/>
                </a:solidFill>
                <a:latin typeface="Arial Black" panose="020B0A04020102020204" pitchFamily="34" charset="0"/>
              </a:rPr>
              <a:t>Zealand </a:t>
            </a:r>
            <a:r>
              <a:rPr lang="en-US" sz="2000" b="1" dirty="0" smtClean="0">
                <a:solidFill>
                  <a:srgbClr val="424242"/>
                </a:solidFill>
                <a:latin typeface="Arial Black" panose="020B0A04020102020204" pitchFamily="34" charset="0"/>
              </a:rPr>
              <a:t>cities. </a:t>
            </a:r>
            <a:r>
              <a:rPr lang="en-US" sz="2000" b="1" i="1" dirty="0" smtClean="0">
                <a:latin typeface="Arial Black" panose="020B0A04020102020204" pitchFamily="34" charset="0"/>
              </a:rPr>
              <a:t>Santa </a:t>
            </a:r>
            <a:r>
              <a:rPr lang="en-US" sz="2000" b="1" i="1" dirty="0">
                <a:latin typeface="Arial Black" panose="020B0A04020102020204" pitchFamily="34" charset="0"/>
              </a:rPr>
              <a:t>Claus Congress and a Santa Claus Parade </a:t>
            </a:r>
            <a:r>
              <a:rPr lang="en-US" sz="2000" b="1" i="1" dirty="0" smtClean="0">
                <a:latin typeface="Arial Black" panose="020B0A04020102020204" pitchFamily="34" charset="0"/>
              </a:rPr>
              <a:t>take </a:t>
            </a:r>
            <a:r>
              <a:rPr lang="en-US" sz="2000" b="1" i="1" dirty="0">
                <a:latin typeface="Arial Black" panose="020B0A04020102020204" pitchFamily="34" charset="0"/>
              </a:rPr>
              <a:t>place </a:t>
            </a:r>
            <a:r>
              <a:rPr lang="en-US" sz="2000" b="1" i="1" dirty="0" smtClean="0">
                <a:latin typeface="Arial Black" panose="020B0A04020102020204" pitchFamily="34" charset="0"/>
              </a:rPr>
              <a:t>in </a:t>
            </a:r>
            <a:r>
              <a:rPr lang="en-US" sz="2000" b="1" i="1" dirty="0">
                <a:latin typeface="Arial Black" panose="020B0A04020102020204" pitchFamily="34" charset="0"/>
              </a:rPr>
              <a:t>J</a:t>
            </a:r>
            <a:r>
              <a:rPr lang="en-US" sz="2000" b="1" i="1" dirty="0" smtClean="0">
                <a:latin typeface="Arial Black" panose="020B0A04020102020204" pitchFamily="34" charset="0"/>
              </a:rPr>
              <a:t>uly</a:t>
            </a:r>
            <a:r>
              <a:rPr lang="en-US" sz="2000" b="1" i="1" dirty="0">
                <a:latin typeface="Arial Black" panose="020B0A04020102020204" pitchFamily="34" charset="0"/>
              </a:rPr>
              <a:t>.</a:t>
            </a:r>
            <a:endParaRPr lang="en-US" sz="2000" b="1" dirty="0" smtClean="0">
              <a:solidFill>
                <a:srgbClr val="424242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1026" name="Picture 2" descr="Картинки по запросу parade of Santa Clauses  New Zea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50" y="357326"/>
            <a:ext cx="7789353" cy="610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481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634" y="324851"/>
            <a:ext cx="54682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“Pavlova” </a:t>
            </a:r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desserts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3257" y="893780"/>
            <a:ext cx="2897297" cy="235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One more tradition is  pavlova dessert.  The </a:t>
            </a:r>
            <a:r>
              <a:rPr lang="en-US" sz="2000" dirty="0">
                <a:latin typeface="Arial Black" panose="020B0A04020102020204" pitchFamily="34" charset="0"/>
              </a:rPr>
              <a:t>dessert is a popular dish and an important </a:t>
            </a:r>
            <a:r>
              <a:rPr lang="en-US" sz="2000" dirty="0" smtClean="0">
                <a:latin typeface="Arial Black" panose="020B0A04020102020204" pitchFamily="34" charset="0"/>
              </a:rPr>
              <a:t>part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9218" name="Picture 2" descr="https://wanista.com/wp-content/uploads/2012/12/pavl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9" y="1032737"/>
            <a:ext cx="3674178" cy="27556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bolehovlib.ru/imagis/sladkaya-jizn-anna-oranskaya-195135-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359" y="3369157"/>
            <a:ext cx="4167156" cy="312537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taste.com.au/images/recipes/tm/2015/01/iced-vovo-pavlova-31399_l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77" y="389755"/>
            <a:ext cx="4104786" cy="273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financeguideto.com/wp-content/uploads/2016/08/14712892468608-enhanced-buzz-9667-1397437354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9" y="3911347"/>
            <a:ext cx="3596786" cy="25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30754" y="3246604"/>
            <a:ext cx="3323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of the national cuisine of both Australia and New Zealand. </a:t>
            </a:r>
            <a:r>
              <a:rPr lang="en-US" sz="2000" dirty="0" smtClean="0">
                <a:latin typeface="Arial Black" panose="020B0A04020102020204" pitchFamily="34" charset="0"/>
              </a:rPr>
              <a:t>One can’t imagine a holiday table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without pavlova.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8580" y="614548"/>
            <a:ext cx="34036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Pavlova</a:t>
            </a:r>
            <a:r>
              <a:rPr lang="en-US" sz="2000" dirty="0">
                <a:latin typeface="Arial Black" panose="020B0A04020102020204" pitchFamily="34" charset="0"/>
              </a:rPr>
              <a:t> is a meringue-based dessert named after the Russian ballerina Anna Pavlova. </a:t>
            </a:r>
            <a:r>
              <a:rPr lang="en-US" sz="2000" dirty="0" smtClean="0">
                <a:solidFill>
                  <a:srgbClr val="252525"/>
                </a:solidFill>
                <a:latin typeface="Arial Black" panose="020B0A04020102020204" pitchFamily="34" charset="0"/>
              </a:rPr>
              <a:t>The </a:t>
            </a:r>
            <a:r>
              <a:rPr lang="en-US" sz="2000" dirty="0">
                <a:solidFill>
                  <a:srgbClr val="252525"/>
                </a:solidFill>
                <a:latin typeface="Arial Black" panose="020B0A04020102020204" pitchFamily="34" charset="0"/>
              </a:rPr>
              <a:t>dessert is believed to have been created in </a:t>
            </a:r>
            <a:r>
              <a:rPr lang="en-US" sz="2000" dirty="0" err="1">
                <a:solidFill>
                  <a:srgbClr val="252525"/>
                </a:solidFill>
                <a:latin typeface="Arial Black" panose="020B0A04020102020204" pitchFamily="34" charset="0"/>
              </a:rPr>
              <a:t>honour</a:t>
            </a:r>
            <a:r>
              <a:rPr lang="en-US" sz="2000" dirty="0">
                <a:solidFill>
                  <a:srgbClr val="252525"/>
                </a:solidFill>
                <a:latin typeface="Arial Black" panose="020B0A04020102020204" pitchFamily="34" charset="0"/>
              </a:rPr>
              <a:t> of the dancer either during or after one of her tours to Australia and New Zealand in the 1920s.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8194" name="Picture 2" descr="https://upload.wikimedia.org/wikipedia/commons/0/0e/Anna_Pavlova_ca.1910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56" y="614548"/>
            <a:ext cx="3636190" cy="57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nur.karangkraf.com/polopoly_fs/1.179368.1373009785!/image/image.JPG_gen/derivatives/landscape_580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946" y="459963"/>
            <a:ext cx="4105470" cy="307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34" y="3649133"/>
            <a:ext cx="4226718" cy="277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2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1.nzstatic.com/_proxy/imageproxy_1y/serve/bb27ea8b-9dc8-4e09-aa06-687cf28b059b-20151222095307.jpg?outputformat=jpg&amp;quality=80&amp;transformationsystem=letterbox&amp;width=940&amp;height=530&amp;source=http://media.newzealand.com/getattachment/bb27ea8b-9dc8-4e09-aa06-687cf28b059b/bb27ea8b-9dc8-4e09-aa06-687cf28b059b-20151222095307.jpg&amp;securitytoken=25A8D68C3C8E1EA333BC5B1E382713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16" y="146497"/>
            <a:ext cx="10143687" cy="571931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9729" y="6072844"/>
            <a:ext cx="11438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 Black" panose="020B0A04020102020204" pitchFamily="34" charset="0"/>
              </a:rPr>
              <a:t>Manukura</a:t>
            </a:r>
            <a:r>
              <a:rPr lang="en-US" sz="2400" dirty="0">
                <a:latin typeface="Arial Black" panose="020B0A04020102020204" pitchFamily="34" charset="0"/>
              </a:rPr>
              <a:t> - a rare white kiwi </a:t>
            </a:r>
            <a:r>
              <a:rPr lang="en-US" sz="2400" dirty="0" smtClean="0">
                <a:latin typeface="Arial Black" panose="020B0A04020102020204" pitchFamily="34" charset="0"/>
              </a:rPr>
              <a:t>- is </a:t>
            </a:r>
            <a:r>
              <a:rPr lang="en-US" sz="2400" dirty="0">
                <a:latin typeface="Arial Black" panose="020B0A04020102020204" pitchFamily="34" charset="0"/>
              </a:rPr>
              <a:t>getting into the </a:t>
            </a:r>
            <a:r>
              <a:rPr lang="en-US" sz="2400" dirty="0" smtClean="0">
                <a:latin typeface="Arial Black" panose="020B0A04020102020204" pitchFamily="34" charset="0"/>
              </a:rPr>
              <a:t>Christmas spirit.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7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6253" y="232491"/>
            <a:ext cx="46726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444444"/>
                </a:solidFill>
                <a:latin typeface="Arial Black" panose="020B0A04020102020204" pitchFamily="34" charset="0"/>
              </a:rPr>
              <a:t>Everything provides </a:t>
            </a:r>
            <a:r>
              <a:rPr lang="en-US" sz="2000" dirty="0">
                <a:solidFill>
                  <a:srgbClr val="444444"/>
                </a:solidFill>
                <a:latin typeface="Arial Black" panose="020B0A04020102020204" pitchFamily="34" charset="0"/>
              </a:rPr>
              <a:t>the basis for a relaxed Kiwi-style Christmas where the emphasis is on </a:t>
            </a:r>
            <a:r>
              <a:rPr lang="en-US" sz="2000" dirty="0" smtClean="0">
                <a:solidFill>
                  <a:srgbClr val="444444"/>
                </a:solidFill>
                <a:latin typeface="Arial Black" panose="020B0A04020102020204" pitchFamily="34" charset="0"/>
              </a:rPr>
              <a:t>outdoors activities - </a:t>
            </a:r>
            <a:r>
              <a:rPr lang="en-US" sz="2000" dirty="0">
                <a:solidFill>
                  <a:srgbClr val="444444"/>
                </a:solidFill>
                <a:latin typeface="Arial Black" panose="020B0A04020102020204" pitchFamily="34" charset="0"/>
              </a:rPr>
              <a:t>to eat, play and be merry - because the weather is warm, the country is on holiday and ‘tis the season to celebrate.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7" y="4018143"/>
            <a:ext cx="3773440" cy="258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46" y="266162"/>
            <a:ext cx="2957386" cy="369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Картинки по запросу christmas celebrations in new zeal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4" y="268953"/>
            <a:ext cx="3754443" cy="373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8" descr="Картинки по запросу christmas celebrations in new zea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0" descr="Картинки по запросу christmas celebrations in new zealand"/>
          <p:cNvSpPr>
            <a:spLocks noChangeAspect="1" noChangeArrowheads="1"/>
          </p:cNvSpPr>
          <p:nvPr/>
        </p:nvSpPr>
        <p:spPr bwMode="auto">
          <a:xfrm>
            <a:off x="307974" y="7937"/>
            <a:ext cx="2830145" cy="283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2" descr="Картинки по запросу christmas celebrations in new zeala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4" descr="Картинки по запросу christmas celebrations in new zeala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6" descr="Картинки по запросу christmas celebrations in new zealand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8" name="Picture 28" descr="Картинки по запросу christmas celebrations in new zeala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70" y="4001313"/>
            <a:ext cx="3809965" cy="266865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Картинки по запросу christmas celebrations in new zeal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026" y="3964863"/>
            <a:ext cx="2873027" cy="26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deepmp3-ru-christian-christmas-music-musica-cristiana-the-piano-brothers-group-silent-ni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058" y="4907324"/>
            <a:ext cx="98467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555555"/>
                </a:solidFill>
                <a:latin typeface="Arial Black" panose="020B0A04020102020204" pitchFamily="34" charset="0"/>
              </a:rPr>
              <a:t>Christmas as well as New Year holidays are traditionally celebrated in winter. </a:t>
            </a:r>
            <a:r>
              <a:rPr lang="en-US" sz="2000" dirty="0">
                <a:solidFill>
                  <a:srgbClr val="555555"/>
                </a:solidFill>
                <a:latin typeface="Arial Black" panose="020B0A04020102020204" pitchFamily="34" charset="0"/>
              </a:rPr>
              <a:t>Christmas is a great time </a:t>
            </a:r>
            <a:r>
              <a:rPr lang="en-US" sz="2000" dirty="0" smtClean="0">
                <a:solidFill>
                  <a:srgbClr val="555555"/>
                </a:solidFill>
                <a:latin typeface="Arial Black" panose="020B0A04020102020204" pitchFamily="34" charset="0"/>
              </a:rPr>
              <a:t>in </a:t>
            </a:r>
            <a:r>
              <a:rPr lang="en-US" sz="2000" dirty="0">
                <a:solidFill>
                  <a:srgbClr val="555555"/>
                </a:solidFill>
                <a:latin typeface="Arial Black" panose="020B0A04020102020204" pitchFamily="34" charset="0"/>
              </a:rPr>
              <a:t>New Zealand, </a:t>
            </a:r>
            <a:r>
              <a:rPr lang="en-US" sz="2000" dirty="0" smtClean="0">
                <a:solidFill>
                  <a:srgbClr val="555555"/>
                </a:solidFill>
                <a:latin typeface="Arial Black" panose="020B0A04020102020204" pitchFamily="34" charset="0"/>
              </a:rPr>
              <a:t>though it is a quite different. Summer begins when it is winter in the Northern Hemisphere. In New Zealand it is often called Kiwi Christmas.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3074" name="Picture 2" descr="&lt;var:title&g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279" y="369467"/>
            <a:ext cx="9086339" cy="45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10279" y="369467"/>
            <a:ext cx="47916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NEW ZEALAND</a:t>
            </a:r>
          </a:p>
        </p:txBody>
      </p:sp>
      <p:pic>
        <p:nvPicPr>
          <p:cNvPr id="4" name="deepmp3-ru-christian-christmas-music-musica-cristiana-the-piano-brothers-group-silent-ni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3593" y="787908"/>
            <a:ext cx="2576422" cy="5122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However, the Southern Hemisphere's summer season has resulted in the development of some 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local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traditions </a:t>
            </a:r>
            <a:r>
              <a:rPr lang="en-US" sz="2000" dirty="0" smtClean="0">
                <a:latin typeface="Arial Black" panose="020B0A04020102020204" pitchFamily="34" charset="0"/>
              </a:rPr>
              <a:t>because of </a:t>
            </a:r>
            <a:r>
              <a:rPr lang="en-US" sz="2000" dirty="0">
                <a:latin typeface="Arial Black" panose="020B0A04020102020204" pitchFamily="34" charset="0"/>
              </a:rPr>
              <a:t>hot and humid weather.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2052" name="Picture 4" descr="https://sassyliving.files.wordpress.com/2011/12/au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326" y="416972"/>
            <a:ext cx="4998859" cy="590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21639" y="904515"/>
            <a:ext cx="24153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With a different climate and time of </a:t>
            </a:r>
            <a:r>
              <a:rPr lang="en-US" sz="2000" dirty="0" smtClean="0">
                <a:latin typeface="Arial Black" panose="020B0A04020102020204" pitchFamily="34" charset="0"/>
              </a:rPr>
              <a:t>the year </a:t>
            </a:r>
            <a:r>
              <a:rPr lang="en-US" sz="2000" dirty="0">
                <a:latin typeface="Arial Black" panose="020B0A04020102020204" pitchFamily="34" charset="0"/>
              </a:rPr>
              <a:t>altogether, the kiwi Christmas is something unique and it can be a lot of fun.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726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1834" y="409330"/>
            <a:ext cx="30623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Sunny weather makes it possible to spend Christmas and New Year at the seaside</a:t>
            </a:r>
            <a:r>
              <a:rPr lang="en-US" sz="2000" b="1" dirty="0">
                <a:solidFill>
                  <a:prstClr val="black"/>
                </a:solidFill>
                <a:latin typeface="Arial Black" panose="020B0A04020102020204" pitchFamily="34" charset="0"/>
              </a:rPr>
              <a:t>. Christmas parties, picnics and barbeques often take place just on the </a:t>
            </a:r>
            <a:r>
              <a:rPr lang="en-US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beach in June and July. </a:t>
            </a:r>
            <a:endParaRPr lang="ru-RU" sz="2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http://www.tekahabeachresort.com/wp-content/uploads/2012/01/Beach_Sa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950" y="479068"/>
            <a:ext cx="4246118" cy="5957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rabotatam.ru/uploads/gallery/album_332/gallery_3_332_913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36" y="3649167"/>
            <a:ext cx="6048375" cy="2905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ртинки по запросу christmas beach holidays austra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7" y="331692"/>
            <a:ext cx="3921877" cy="294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24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6815" y="336277"/>
            <a:ext cx="5328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Christmas traditions in Australia and New Zealand have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many similarities </a:t>
            </a:r>
            <a:r>
              <a:rPr lang="en-US" sz="2000" dirty="0" smtClean="0">
                <a:latin typeface="Arial Black" panose="020B0A04020102020204" pitchFamily="34" charset="0"/>
              </a:rPr>
              <a:t>with </a:t>
            </a:r>
            <a:r>
              <a:rPr lang="en-US" sz="2000" dirty="0">
                <a:latin typeface="Arial Black" panose="020B0A04020102020204" pitchFamily="34" charset="0"/>
              </a:rPr>
              <a:t>British and </a:t>
            </a:r>
            <a:r>
              <a:rPr lang="en-US" sz="2000" dirty="0" smtClean="0">
                <a:latin typeface="Arial Black" panose="020B0A04020102020204" pitchFamily="34" charset="0"/>
              </a:rPr>
              <a:t>the United </a:t>
            </a:r>
            <a:r>
              <a:rPr lang="en-US" sz="2000" dirty="0">
                <a:latin typeface="Arial Black" panose="020B0A04020102020204" pitchFamily="34" charset="0"/>
              </a:rPr>
              <a:t>States </a:t>
            </a:r>
            <a:r>
              <a:rPr lang="en-US" sz="2000" dirty="0" smtClean="0">
                <a:latin typeface="Arial Black" panose="020B0A04020102020204" pitchFamily="34" charset="0"/>
              </a:rPr>
              <a:t>traditions, </a:t>
            </a:r>
            <a:r>
              <a:rPr lang="en-US" sz="2000" dirty="0">
                <a:latin typeface="Arial Black" panose="020B0A04020102020204" pitchFamily="34" charset="0"/>
              </a:rPr>
              <a:t>including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traditional Christmas 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symbols: </a:t>
            </a:r>
            <a:r>
              <a:rPr lang="en-US" sz="2000" dirty="0" smtClean="0">
                <a:latin typeface="Arial Black" panose="020B0A04020102020204" pitchFamily="34" charset="0"/>
              </a:rPr>
              <a:t>a </a:t>
            </a:r>
            <a:r>
              <a:rPr lang="en-US" sz="2000" dirty="0">
                <a:latin typeface="Arial Black" panose="020B0A04020102020204" pitchFamily="34" charset="0"/>
              </a:rPr>
              <a:t>red </a:t>
            </a:r>
            <a:r>
              <a:rPr lang="en-US" sz="2000" dirty="0" smtClean="0">
                <a:latin typeface="Arial Black" panose="020B0A04020102020204" pitchFamily="34" charset="0"/>
              </a:rPr>
              <a:t>fur-coated </a:t>
            </a:r>
            <a:r>
              <a:rPr lang="en-US" sz="2000" dirty="0">
                <a:latin typeface="Arial Black" panose="020B0A04020102020204" pitchFamily="34" charset="0"/>
              </a:rPr>
              <a:t>Santa </a:t>
            </a:r>
            <a:r>
              <a:rPr lang="en-US" sz="2000" dirty="0" smtClean="0">
                <a:latin typeface="Arial Black" panose="020B0A04020102020204" pitchFamily="34" charset="0"/>
              </a:rPr>
              <a:t>Claus, </a:t>
            </a:r>
            <a:r>
              <a:rPr lang="en-US" sz="2000" dirty="0">
                <a:latin typeface="Arial Black" panose="020B0A04020102020204" pitchFamily="34" charset="0"/>
              </a:rPr>
              <a:t>carols such as </a:t>
            </a:r>
            <a:r>
              <a:rPr lang="en-US" sz="2000" dirty="0" smtClean="0">
                <a:latin typeface="Arial Black" panose="020B0A04020102020204" pitchFamily="34" charset="0"/>
              </a:rPr>
              <a:t>Kiwi  Jingle </a:t>
            </a:r>
            <a:r>
              <a:rPr lang="en-US" sz="2000" dirty="0">
                <a:latin typeface="Arial Black" panose="020B0A04020102020204" pitchFamily="34" charset="0"/>
              </a:rPr>
              <a:t>Bells, </a:t>
            </a:r>
            <a:r>
              <a:rPr lang="en-US" sz="2000" dirty="0" smtClean="0">
                <a:latin typeface="Arial Black" panose="020B0A04020102020204" pitchFamily="34" charset="0"/>
              </a:rPr>
              <a:t>Christmas </a:t>
            </a:r>
            <a:r>
              <a:rPr lang="en-US" sz="2000" dirty="0">
                <a:latin typeface="Arial Black" panose="020B0A04020102020204" pitchFamily="34" charset="0"/>
              </a:rPr>
              <a:t>cards and decorations. 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7170" name="Picture 2" descr="http://boombob.ru/img/picture/Jun/23/a84754da96ee65acd6a63d52941c138a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0" y="2008292"/>
            <a:ext cx="3401983" cy="240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nimals-universe.info/img/83/santa-card13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214" y="2514757"/>
            <a:ext cx="2785010" cy="406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foto.beyaz.az/files/15/ANd9GcTJdYmHOxT-Z4tOlINZ9i_q9Wcc9W-VmMriD4SnDaIlJUAeMQ2cVVoQ-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11" y="4412314"/>
            <a:ext cx="3406790" cy="23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285" y="218589"/>
            <a:ext cx="2056699" cy="2323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94" y="3994030"/>
            <a:ext cx="3874611" cy="2583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0" y="278160"/>
            <a:ext cx="3425825" cy="192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0249" y="367136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endParaRPr lang="ru-RU" dirty="0"/>
          </a:p>
        </p:txBody>
      </p:sp>
      <p:pic>
        <p:nvPicPr>
          <p:cNvPr id="1026" name="Picture 2" descr="Рождество и Новый год в Новой Зеланд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23" y="1310912"/>
            <a:ext cx="6294845" cy="5090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36922" y="4750868"/>
            <a:ext cx="4747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D0D0D"/>
                </a:solidFill>
                <a:latin typeface="Arial" panose="020B0604020202020204" pitchFamily="34" charset="0"/>
              </a:rPr>
              <a:t> </a:t>
            </a:r>
            <a:r>
              <a:rPr lang="en-US" sz="28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Pohutukawa</a:t>
            </a:r>
            <a:r>
              <a:rPr lang="en-US" dirty="0" smtClean="0">
                <a:solidFill>
                  <a:srgbClr val="0D0D0D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Arial Black" panose="020B0A04020102020204" pitchFamily="34" charset="0"/>
              </a:rPr>
              <a:t>is a</a:t>
            </a:r>
            <a:r>
              <a:rPr lang="ru-RU" sz="2000" dirty="0" smtClean="0">
                <a:solidFill>
                  <a:srgbClr val="0D0D0D"/>
                </a:solidFill>
                <a:latin typeface="Arial Black" panose="020B0A04020102020204" pitchFamily="34" charset="0"/>
              </a:rPr>
              <a:t> С</a:t>
            </a:r>
            <a:r>
              <a:rPr lang="en-US" sz="2000" dirty="0" err="1" smtClean="0">
                <a:solidFill>
                  <a:srgbClr val="0D0D0D"/>
                </a:solidFill>
                <a:latin typeface="Arial Black" panose="020B0A04020102020204" pitchFamily="34" charset="0"/>
              </a:rPr>
              <a:t>hristmas</a:t>
            </a:r>
            <a:r>
              <a:rPr lang="en-US" sz="2000" dirty="0" smtClean="0">
                <a:solidFill>
                  <a:srgbClr val="0D0D0D"/>
                </a:solidFill>
                <a:latin typeface="Arial Black" panose="020B0A04020102020204" pitchFamily="34" charset="0"/>
              </a:rPr>
              <a:t> tree in New Zealand. It is an evergreen plant with beautiful red blossoms. It bursts into bloom at X-mas holidays</a:t>
            </a:r>
            <a:r>
              <a:rPr lang="en-US" dirty="0" smtClean="0">
                <a:solidFill>
                  <a:srgbClr val="0D0D0D"/>
                </a:solidFill>
                <a:latin typeface="Arial Black" panose="020B0A04020102020204" pitchFamily="34" charset="0"/>
              </a:rPr>
              <a:t>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https://embejoetc.files.wordpress.com/2010/07/p11107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110" y="920681"/>
            <a:ext cx="4580626" cy="3997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4566" y="416074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Christmas Plants</a:t>
            </a:r>
            <a:endParaRPr lang="ru-RU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22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christmastreesmax.com/wp-content/uploads/2014/12/christmas_tree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30292"/>
            <a:ext cx="6310841" cy="631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ozihome.dvrlists.com/images/bestdadicanbe.com/wp-content/uploads/2014/01/christmas-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750242"/>
            <a:ext cx="5039255" cy="589089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45934" y="625354"/>
            <a:ext cx="463973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Arial Black" panose="020B0A04020102020204" pitchFamily="34" charset="0"/>
              </a:rPr>
              <a:t>Many New Zealanders decorate a tree in their homes with tinsel and lights in the European tradition. The most 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commonly </a:t>
            </a:r>
            <a:r>
              <a:rPr lang="en-US" sz="2000" dirty="0">
                <a:latin typeface="Arial Black" panose="020B0A04020102020204" pitchFamily="34" charset="0"/>
              </a:rPr>
              <a:t>used 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tree </a:t>
            </a:r>
            <a:r>
              <a:rPr lang="en-US" sz="2000" dirty="0">
                <a:latin typeface="Arial Black" panose="020B0A04020102020204" pitchFamily="34" charset="0"/>
              </a:rPr>
              <a:t>is 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the pine tree</a:t>
            </a:r>
            <a:r>
              <a:rPr lang="en-US" sz="2000" dirty="0">
                <a:latin typeface="Arial Black" panose="020B0A04020102020204" pitchFamily="34" charset="0"/>
              </a:rPr>
              <a:t>, 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which </a:t>
            </a:r>
            <a:r>
              <a:rPr lang="en-US" sz="2000" dirty="0">
                <a:latin typeface="Arial Black" panose="020B0A04020102020204" pitchFamily="34" charset="0"/>
              </a:rPr>
              <a:t>is found </a:t>
            </a:r>
            <a:r>
              <a:rPr lang="en-US" sz="2000" dirty="0" smtClean="0">
                <a:latin typeface="Arial Black" panose="020B0A04020102020204" pitchFamily="34" charset="0"/>
              </a:rPr>
              <a:t>in a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 great amount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 throughout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 </a:t>
            </a:r>
            <a:r>
              <a:rPr lang="en-US" sz="2000" dirty="0">
                <a:latin typeface="Arial Black" panose="020B0A04020102020204" pitchFamily="34" charset="0"/>
              </a:rPr>
              <a:t>New </a:t>
            </a:r>
            <a:endParaRPr lang="en-US" sz="2000" dirty="0" smtClean="0">
              <a:latin typeface="Arial Black" panose="020B0A040201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latin typeface="Arial Black" panose="020B0A04020102020204" pitchFamily="34" charset="0"/>
              </a:rPr>
              <a:t>Zealand</a:t>
            </a:r>
            <a:r>
              <a:rPr lang="en-US" sz="2000" dirty="0">
                <a:latin typeface="Arial Black" panose="020B0A04020102020204" pitchFamily="34" charset="0"/>
              </a:rPr>
              <a:t>.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86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967" y="422543"/>
            <a:ext cx="689825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Kiwi Christmas Cards</a:t>
            </a:r>
            <a:endParaRPr lang="en-US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2050" name="Picture 2" descr="Christmas card slidesh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48" y="1062112"/>
            <a:ext cx="3286443" cy="2464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04248" y="3753019"/>
            <a:ext cx="558991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333333"/>
                </a:solidFill>
                <a:latin typeface="Arial Black" panose="020B0A04020102020204" pitchFamily="34" charset="0"/>
              </a:rPr>
              <a:t>Familiar </a:t>
            </a:r>
            <a:r>
              <a:rPr lang="en-US" sz="2000" dirty="0">
                <a:solidFill>
                  <a:srgbClr val="333333"/>
                </a:solidFill>
                <a:latin typeface="Arial Black" panose="020B0A04020102020204" pitchFamily="34" charset="0"/>
              </a:rPr>
              <a:t>New Zealand symbols </a:t>
            </a:r>
            <a:r>
              <a:rPr lang="en-US" sz="2000" dirty="0" smtClean="0">
                <a:solidFill>
                  <a:srgbClr val="333333"/>
                </a:solidFill>
                <a:latin typeface="Arial Black" panose="020B0A04020102020204" pitchFamily="34" charset="0"/>
              </a:rPr>
              <a:t>add </a:t>
            </a:r>
            <a:r>
              <a:rPr lang="en-US" sz="2000" dirty="0">
                <a:solidFill>
                  <a:srgbClr val="333333"/>
                </a:solidFill>
                <a:latin typeface="Arial Black" panose="020B0A04020102020204" pitchFamily="34" charset="0"/>
              </a:rPr>
              <a:t>a distinctively local </a:t>
            </a:r>
            <a:r>
              <a:rPr lang="en-US" sz="2000" dirty="0" err="1" smtClean="0">
                <a:solidFill>
                  <a:srgbClr val="333333"/>
                </a:solidFill>
                <a:latin typeface="Arial Black" panose="020B0A04020102020204" pitchFamily="34" charset="0"/>
              </a:rPr>
              <a:t>colour</a:t>
            </a:r>
            <a:r>
              <a:rPr lang="en-US" sz="2000" dirty="0" smtClean="0">
                <a:solidFill>
                  <a:srgbClr val="333333"/>
                </a:solidFill>
                <a:latin typeface="Arial Black" panose="020B0A04020102020204" pitchFamily="34" charset="0"/>
              </a:rPr>
              <a:t> </a:t>
            </a:r>
            <a:r>
              <a:rPr lang="en-US" sz="2000" dirty="0">
                <a:solidFill>
                  <a:srgbClr val="333333"/>
                </a:solidFill>
                <a:latin typeface="Arial Black" panose="020B0A04020102020204" pitchFamily="34" charset="0"/>
              </a:rPr>
              <a:t>to traditional Christmas greetings and imagery. Locally, however, some </a:t>
            </a:r>
            <a:r>
              <a:rPr lang="en-US" sz="2000" dirty="0" smtClean="0">
                <a:solidFill>
                  <a:srgbClr val="333333"/>
                </a:solidFill>
                <a:latin typeface="Arial Black" panose="020B0A04020102020204" pitchFamily="34" charset="0"/>
              </a:rPr>
              <a:t>particular </a:t>
            </a:r>
            <a:r>
              <a:rPr lang="en-US" sz="2000" dirty="0">
                <a:solidFill>
                  <a:srgbClr val="333333"/>
                </a:solidFill>
                <a:latin typeface="Arial Black" panose="020B0A04020102020204" pitchFamily="34" charset="0"/>
              </a:rPr>
              <a:t>New Zealand cards were produced.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4" name="AutoShape 2" descr="Картинки по запросу christmas celebrations in new zeala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223" y="261697"/>
            <a:ext cx="4476810" cy="333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3.bp.blogspot.com/-CvsufsA47DA/VkGy70CygzI/AAAAAAAACTM/dTGpkrNRlL8/s640/Kiwi%2BChristmas%2Bblog%2Bpo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45273"/>
            <a:ext cx="3044825" cy="437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christmas celebrations in new zea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730" y="3839666"/>
            <a:ext cx="2336076" cy="25956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7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Basis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338</TotalTime>
  <Words>913</Words>
  <Application>Microsoft Office PowerPoint</Application>
  <PresentationFormat>Широкоэкранный</PresentationFormat>
  <Paragraphs>59</Paragraphs>
  <Slides>25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Algerian</vt:lpstr>
      <vt:lpstr>Arial</vt:lpstr>
      <vt:lpstr>Arial Black</vt:lpstr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AND NEW YEAR IN HOT COUNTRIES</dc:title>
  <dc:creator>Татьяна K</dc:creator>
  <cp:lastModifiedBy>Татьяна K</cp:lastModifiedBy>
  <cp:revision>37</cp:revision>
  <dcterms:created xsi:type="dcterms:W3CDTF">2016-12-08T20:16:38Z</dcterms:created>
  <dcterms:modified xsi:type="dcterms:W3CDTF">2016-12-20T22:00:31Z</dcterms:modified>
</cp:coreProperties>
</file>