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6" r:id="rId3"/>
    <p:sldId id="270" r:id="rId4"/>
    <p:sldId id="268" r:id="rId5"/>
    <p:sldId id="267" r:id="rId6"/>
    <p:sldId id="257" r:id="rId7"/>
    <p:sldId id="261" r:id="rId8"/>
    <p:sldId id="259" r:id="rId9"/>
    <p:sldId id="260" r:id="rId10"/>
    <p:sldId id="258" r:id="rId11"/>
    <p:sldId id="262" r:id="rId12"/>
    <p:sldId id="263" r:id="rId13"/>
    <p:sldId id="264"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30.11.2016</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30755"/>
            <a:ext cx="8712968" cy="1222375"/>
          </a:xfrm>
        </p:spPr>
        <p:txBody>
          <a:bodyPr>
            <a:normAutofit/>
          </a:bodyPr>
          <a:lstStyle/>
          <a:p>
            <a:pPr algn="ctr"/>
            <a:r>
              <a:rPr lang="en-US" sz="3200" dirty="0" smtClean="0"/>
              <a:t/>
            </a:r>
            <a:br>
              <a:rPr lang="en-US" sz="3200" dirty="0" smtClean="0"/>
            </a:br>
            <a:r>
              <a:rPr lang="en-US" sz="3200" dirty="0" smtClean="0"/>
              <a:t>Great </a:t>
            </a:r>
            <a:r>
              <a:rPr lang="en-US" sz="3200" dirty="0" smtClean="0"/>
              <a:t>Britain in the second world war</a:t>
            </a:r>
            <a:endParaRPr lang="ru-RU" sz="3200" dirty="0"/>
          </a:p>
        </p:txBody>
      </p:sp>
      <p:sp>
        <p:nvSpPr>
          <p:cNvPr id="3" name="Подзаголовок 2"/>
          <p:cNvSpPr>
            <a:spLocks noGrp="1"/>
          </p:cNvSpPr>
          <p:nvPr>
            <p:ph type="subTitle" idx="1"/>
          </p:nvPr>
        </p:nvSpPr>
        <p:spPr>
          <a:xfrm>
            <a:off x="611560" y="5013176"/>
            <a:ext cx="3240360" cy="1279557"/>
          </a:xfrm>
        </p:spPr>
        <p:txBody>
          <a:bodyPr>
            <a:normAutofit fontScale="85000" lnSpcReduction="20000"/>
          </a:bodyPr>
          <a:lstStyle/>
          <a:p>
            <a:r>
              <a:rPr lang="en-US" dirty="0" err="1" smtClean="0"/>
              <a:t>Khanbalaev</a:t>
            </a:r>
            <a:r>
              <a:rPr lang="en-US" dirty="0" smtClean="0"/>
              <a:t> </a:t>
            </a:r>
            <a:r>
              <a:rPr lang="en-US" dirty="0" err="1" smtClean="0"/>
              <a:t>Sabir</a:t>
            </a:r>
            <a:endParaRPr lang="en-US" dirty="0" smtClean="0"/>
          </a:p>
          <a:p>
            <a:r>
              <a:rPr lang="en-US" dirty="0" smtClean="0"/>
              <a:t>Form </a:t>
            </a:r>
            <a:r>
              <a:rPr lang="en-US" dirty="0" smtClean="0"/>
              <a:t>10 “</a:t>
            </a:r>
            <a:r>
              <a:rPr lang="en-US" dirty="0" err="1" smtClean="0"/>
              <a:t>Sosny</a:t>
            </a:r>
            <a:r>
              <a:rPr lang="en-US" dirty="0" smtClean="0"/>
              <a:t>” school</a:t>
            </a:r>
          </a:p>
          <a:p>
            <a:r>
              <a:rPr lang="en-US" dirty="0" smtClean="0"/>
              <a:t>Teacher T.V. </a:t>
            </a:r>
            <a:r>
              <a:rPr lang="en-US" dirty="0" err="1" smtClean="0"/>
              <a:t>Kosormygina</a:t>
            </a:r>
            <a:endParaRPr lang="en-US" dirty="0" smtClean="0"/>
          </a:p>
          <a:p>
            <a:r>
              <a:rPr lang="en-US" smtClean="0"/>
              <a:t>March </a:t>
            </a:r>
            <a:r>
              <a:rPr lang="en-US" dirty="0" smtClean="0"/>
              <a:t>2015</a:t>
            </a:r>
            <a:endParaRPr lang="ru-RU" dirty="0"/>
          </a:p>
        </p:txBody>
      </p:sp>
      <p:pic>
        <p:nvPicPr>
          <p:cNvPr id="15364" name="Picture 4" descr="http://www.wwiivehicles.com/great-britain/vehicle/foreign/m3-medium-tank/m3-medium-grant-north-africa-01.png"/>
          <p:cNvPicPr>
            <a:picLocks noChangeAspect="1" noChangeArrowheads="1"/>
          </p:cNvPicPr>
          <p:nvPr/>
        </p:nvPicPr>
        <p:blipFill>
          <a:blip r:embed="rId2" cstate="print"/>
          <a:srcRect/>
          <a:stretch>
            <a:fillRect/>
          </a:stretch>
        </p:blipFill>
        <p:spPr bwMode="auto">
          <a:xfrm>
            <a:off x="4396253" y="4005064"/>
            <a:ext cx="4637222" cy="2664296"/>
          </a:xfrm>
          <a:prstGeom prst="rect">
            <a:avLst/>
          </a:prstGeom>
          <a:noFill/>
        </p:spPr>
      </p:pic>
      <p:pic>
        <p:nvPicPr>
          <p:cNvPr id="15366" name="Picture 6" descr="http://3.bp.blogspot.com/-iAp8nr-RV8Q/TX7bUBhGzYI/AAAAAAAAAFU/6vIjflk8qr0/s1600/1915%2Bbritain.png"/>
          <p:cNvPicPr>
            <a:picLocks noChangeAspect="1" noChangeArrowheads="1"/>
          </p:cNvPicPr>
          <p:nvPr/>
        </p:nvPicPr>
        <p:blipFill>
          <a:blip r:embed="rId3" cstate="print"/>
          <a:srcRect/>
          <a:stretch>
            <a:fillRect/>
          </a:stretch>
        </p:blipFill>
        <p:spPr bwMode="auto">
          <a:xfrm>
            <a:off x="5580112" y="1196752"/>
            <a:ext cx="3100026" cy="2232248"/>
          </a:xfrm>
          <a:prstGeom prst="rect">
            <a:avLst/>
          </a:prstGeom>
          <a:noFill/>
        </p:spPr>
      </p:pic>
      <p:pic>
        <p:nvPicPr>
          <p:cNvPr id="15368" name="Picture 8" descr="http://upload.wikimedia.org/wikipedia/commons/b/b9/US_warships_entering_Lingayen_Gulf_1945.jpg"/>
          <p:cNvPicPr>
            <a:picLocks noChangeAspect="1" noChangeArrowheads="1"/>
          </p:cNvPicPr>
          <p:nvPr/>
        </p:nvPicPr>
        <p:blipFill>
          <a:blip r:embed="rId4" cstate="print"/>
          <a:srcRect/>
          <a:stretch>
            <a:fillRect/>
          </a:stretch>
        </p:blipFill>
        <p:spPr bwMode="auto">
          <a:xfrm>
            <a:off x="179512" y="1052736"/>
            <a:ext cx="4216741" cy="295232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overlord</a:t>
            </a:r>
            <a:endParaRPr lang="ru-RU" dirty="0"/>
          </a:p>
        </p:txBody>
      </p:sp>
      <p:sp>
        <p:nvSpPr>
          <p:cNvPr id="3" name="Содержимое 2"/>
          <p:cNvSpPr>
            <a:spLocks noGrp="1"/>
          </p:cNvSpPr>
          <p:nvPr>
            <p:ph idx="1"/>
          </p:nvPr>
        </p:nvSpPr>
        <p:spPr>
          <a:xfrm>
            <a:off x="323528" y="1340768"/>
            <a:ext cx="8686800" cy="4525963"/>
          </a:xfrm>
        </p:spPr>
        <p:txBody>
          <a:bodyPr>
            <a:normAutofit/>
          </a:bodyPr>
          <a:lstStyle/>
          <a:p>
            <a:pPr algn="just"/>
            <a:r>
              <a:rPr lang="en-US" sz="2000" dirty="0" smtClean="0"/>
              <a:t>The second front was opened on the 6-th June, 1944 as a result of landing of English and American troops in Normandy</a:t>
            </a:r>
            <a:r>
              <a:rPr lang="ru-RU" sz="2000" dirty="0" smtClean="0"/>
              <a:t>.</a:t>
            </a:r>
            <a:r>
              <a:rPr lang="en-US" sz="2000" dirty="0" smtClean="0"/>
              <a:t> Normandy landing operation was named "Overlord". «Overlord» is the largest amphibious operation in history.</a:t>
            </a:r>
            <a:r>
              <a:rPr lang="ru-RU" sz="2000" dirty="0" smtClean="0"/>
              <a:t> </a:t>
            </a:r>
            <a:endParaRPr lang="en-US" sz="2000" dirty="0" smtClean="0"/>
          </a:p>
          <a:p>
            <a:pPr algn="just"/>
            <a:r>
              <a:rPr lang="en-US" sz="2000" dirty="0" smtClean="0"/>
              <a:t>After the battle the Allies crossed the River Seine, released Paris and went on the offensive to the French-German border. More than 3 million soldiers took part in this operation.</a:t>
            </a:r>
            <a:endParaRPr lang="ru-RU" sz="2000" dirty="0"/>
          </a:p>
        </p:txBody>
      </p:sp>
      <p:pic>
        <p:nvPicPr>
          <p:cNvPr id="11266" name="Picture 2" descr="http://cdn.topwar.ru/uploads/posts/2012-01/1326425617_post366639_img1.jpg"/>
          <p:cNvPicPr>
            <a:picLocks noChangeAspect="1" noChangeArrowheads="1"/>
          </p:cNvPicPr>
          <p:nvPr/>
        </p:nvPicPr>
        <p:blipFill>
          <a:blip r:embed="rId2" cstate="print"/>
          <a:srcRect/>
          <a:stretch>
            <a:fillRect/>
          </a:stretch>
        </p:blipFill>
        <p:spPr bwMode="auto">
          <a:xfrm>
            <a:off x="251520" y="3789040"/>
            <a:ext cx="3897868" cy="2880320"/>
          </a:xfrm>
          <a:prstGeom prst="rect">
            <a:avLst/>
          </a:prstGeom>
          <a:noFill/>
        </p:spPr>
      </p:pic>
      <p:pic>
        <p:nvPicPr>
          <p:cNvPr id="11268" name="Picture 4" descr="http://cdn.bielousov.com/wp-content/uploads/2011/08/DDay-Omaha-Beach-900x600.jpg?b3eb15"/>
          <p:cNvPicPr>
            <a:picLocks noChangeAspect="1" noChangeArrowheads="1"/>
          </p:cNvPicPr>
          <p:nvPr/>
        </p:nvPicPr>
        <p:blipFill>
          <a:blip r:embed="rId3" cstate="print"/>
          <a:srcRect/>
          <a:stretch>
            <a:fillRect/>
          </a:stretch>
        </p:blipFill>
        <p:spPr bwMode="auto">
          <a:xfrm>
            <a:off x="4572000" y="3789040"/>
            <a:ext cx="4320480" cy="28803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el Alamein</a:t>
            </a:r>
            <a:endParaRPr lang="ru-RU" dirty="0"/>
          </a:p>
        </p:txBody>
      </p:sp>
      <p:sp>
        <p:nvSpPr>
          <p:cNvPr id="3" name="Содержимое 2"/>
          <p:cNvSpPr>
            <a:spLocks noGrp="1"/>
          </p:cNvSpPr>
          <p:nvPr>
            <p:ph idx="1"/>
          </p:nvPr>
        </p:nvSpPr>
        <p:spPr/>
        <p:txBody>
          <a:bodyPr/>
          <a:lstStyle/>
          <a:p>
            <a:pPr algn="just"/>
            <a:r>
              <a:rPr lang="en-US" dirty="0" smtClean="0"/>
              <a:t>One of the turning points of the Second World War was the battle of El Alamein. Actually, there were two battles. The first one stopped the advance of Nazi troops under the command of General Rommel.</a:t>
            </a:r>
            <a:endParaRPr lang="ru-RU" dirty="0"/>
          </a:p>
        </p:txBody>
      </p:sp>
      <p:pic>
        <p:nvPicPr>
          <p:cNvPr id="7170" name="Picture 2" descr="1stAlameinBritDefense.jpg"/>
          <p:cNvPicPr>
            <a:picLocks noChangeAspect="1" noChangeArrowheads="1"/>
          </p:cNvPicPr>
          <p:nvPr/>
        </p:nvPicPr>
        <p:blipFill>
          <a:blip r:embed="rId2" cstate="print"/>
          <a:srcRect/>
          <a:stretch>
            <a:fillRect/>
          </a:stretch>
        </p:blipFill>
        <p:spPr bwMode="auto">
          <a:xfrm>
            <a:off x="5868144" y="3645024"/>
            <a:ext cx="3067707" cy="3044699"/>
          </a:xfrm>
          <a:prstGeom prst="rect">
            <a:avLst/>
          </a:prstGeom>
          <a:noFill/>
        </p:spPr>
      </p:pic>
      <p:pic>
        <p:nvPicPr>
          <p:cNvPr id="7172" name="Picture 4" descr="http://www.istorya.ru/book/ww2/img/tmp11B-204.jpg"/>
          <p:cNvPicPr>
            <a:picLocks noChangeAspect="1" noChangeArrowheads="1"/>
          </p:cNvPicPr>
          <p:nvPr/>
        </p:nvPicPr>
        <p:blipFill>
          <a:blip r:embed="rId3" cstate="print"/>
          <a:srcRect/>
          <a:stretch>
            <a:fillRect/>
          </a:stretch>
        </p:blipFill>
        <p:spPr bwMode="auto">
          <a:xfrm>
            <a:off x="251520" y="4221088"/>
            <a:ext cx="5490986" cy="21602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el Alamein. Second battle</a:t>
            </a:r>
            <a:endParaRPr lang="ru-RU" dirty="0"/>
          </a:p>
        </p:txBody>
      </p:sp>
      <p:sp>
        <p:nvSpPr>
          <p:cNvPr id="3" name="Содержимое 2"/>
          <p:cNvSpPr>
            <a:spLocks noGrp="1"/>
          </p:cNvSpPr>
          <p:nvPr>
            <p:ph idx="1"/>
          </p:nvPr>
        </p:nvSpPr>
        <p:spPr/>
        <p:txBody>
          <a:bodyPr/>
          <a:lstStyle/>
          <a:p>
            <a:pPr algn="just"/>
            <a:r>
              <a:rPr lang="en-US" dirty="0" smtClean="0"/>
              <a:t>The second one resulted in a series of runaway wins the British Army and the liberation of North Africa. The victory was achieved due to multiple superiority of the British army.</a:t>
            </a:r>
            <a:endParaRPr lang="ru-RU" dirty="0"/>
          </a:p>
        </p:txBody>
      </p:sp>
      <p:pic>
        <p:nvPicPr>
          <p:cNvPr id="6146" name="Picture 2" descr="http://army.lv/uploads/1199721919.1408.jpg"/>
          <p:cNvPicPr>
            <a:picLocks noChangeAspect="1" noChangeArrowheads="1"/>
          </p:cNvPicPr>
          <p:nvPr/>
        </p:nvPicPr>
        <p:blipFill>
          <a:blip r:embed="rId2" cstate="print"/>
          <a:srcRect/>
          <a:stretch>
            <a:fillRect/>
          </a:stretch>
        </p:blipFill>
        <p:spPr bwMode="auto">
          <a:xfrm>
            <a:off x="323528" y="3573016"/>
            <a:ext cx="4464496" cy="3062644"/>
          </a:xfrm>
          <a:prstGeom prst="rect">
            <a:avLst/>
          </a:prstGeom>
          <a:noFill/>
        </p:spPr>
      </p:pic>
      <p:pic>
        <p:nvPicPr>
          <p:cNvPr id="6148" name="Picture 4" descr="http://www.sultanov.azeriland.com/istoria_neimeet/image/page_21_clip_image004.jpg"/>
          <p:cNvPicPr>
            <a:picLocks noChangeAspect="1" noChangeArrowheads="1"/>
          </p:cNvPicPr>
          <p:nvPr/>
        </p:nvPicPr>
        <p:blipFill>
          <a:blip r:embed="rId3" cstate="print"/>
          <a:srcRect/>
          <a:stretch>
            <a:fillRect/>
          </a:stretch>
        </p:blipFill>
        <p:spPr bwMode="auto">
          <a:xfrm>
            <a:off x="5148064" y="3587202"/>
            <a:ext cx="3744416" cy="30067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1224136"/>
          </a:xfrm>
        </p:spPr>
        <p:txBody>
          <a:bodyPr>
            <a:normAutofit/>
          </a:bodyPr>
          <a:lstStyle/>
          <a:p>
            <a:pPr algn="ctr"/>
            <a:r>
              <a:rPr lang="en-US" dirty="0" smtClean="0"/>
              <a:t>The help of the </a:t>
            </a:r>
            <a:r>
              <a:rPr lang="en-US" dirty="0" err="1" smtClean="0"/>
              <a:t>british</a:t>
            </a:r>
            <a:r>
              <a:rPr lang="en-US" dirty="0" smtClean="0"/>
              <a:t> for the Ussr</a:t>
            </a:r>
            <a:endParaRPr lang="ru-RU" dirty="0"/>
          </a:p>
        </p:txBody>
      </p:sp>
      <p:sp>
        <p:nvSpPr>
          <p:cNvPr id="3" name="Содержимое 2"/>
          <p:cNvSpPr>
            <a:spLocks noGrp="1"/>
          </p:cNvSpPr>
          <p:nvPr>
            <p:ph idx="1"/>
          </p:nvPr>
        </p:nvSpPr>
        <p:spPr/>
        <p:txBody>
          <a:bodyPr>
            <a:normAutofit/>
          </a:bodyPr>
          <a:lstStyle/>
          <a:p>
            <a:pPr algn="just"/>
            <a:r>
              <a:rPr lang="en-US" sz="2800" dirty="0" smtClean="0"/>
              <a:t>On the 12 of July 1941, Great Britain signed the Soviet-British agreement on joint actions against Germany in Moscow. On the 16 of August Great Britain granted the USSR a military credit. On the 31 of August the first British convoy arrived in Arkhangelsk, and in September the first British aircraft took part in the fighting on the Soviet-German front.</a:t>
            </a:r>
            <a:endParaRPr lang="ru-RU" sz="2800" dirty="0"/>
          </a:p>
        </p:txBody>
      </p:sp>
      <p:pic>
        <p:nvPicPr>
          <p:cNvPr id="5122" name="Picture 2" descr="http://www.izstali.com/images/zagovor23-2.JPG"/>
          <p:cNvPicPr>
            <a:picLocks noChangeAspect="1" noChangeArrowheads="1"/>
          </p:cNvPicPr>
          <p:nvPr/>
        </p:nvPicPr>
        <p:blipFill>
          <a:blip r:embed="rId2" cstate="print"/>
          <a:srcRect/>
          <a:stretch>
            <a:fillRect/>
          </a:stretch>
        </p:blipFill>
        <p:spPr bwMode="auto">
          <a:xfrm>
            <a:off x="746017" y="4581128"/>
            <a:ext cx="3609959" cy="2109958"/>
          </a:xfrm>
          <a:prstGeom prst="rect">
            <a:avLst/>
          </a:prstGeom>
          <a:noFill/>
        </p:spPr>
      </p:pic>
      <p:pic>
        <p:nvPicPr>
          <p:cNvPr id="5124" name="Picture 4" descr="http://upload.wikimedia.org/wikipedia/en/c/ca/PQ17_USS_Wainwright.png"/>
          <p:cNvPicPr>
            <a:picLocks noChangeAspect="1" noChangeArrowheads="1"/>
          </p:cNvPicPr>
          <p:nvPr/>
        </p:nvPicPr>
        <p:blipFill>
          <a:blip r:embed="rId3" cstate="print"/>
          <a:srcRect/>
          <a:stretch>
            <a:fillRect/>
          </a:stretch>
        </p:blipFill>
        <p:spPr bwMode="auto">
          <a:xfrm>
            <a:off x="5148064" y="4581128"/>
            <a:ext cx="3312368" cy="21176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contribution of England</a:t>
            </a:r>
            <a:endParaRPr lang="ru-RU" dirty="0"/>
          </a:p>
        </p:txBody>
      </p:sp>
      <p:sp>
        <p:nvSpPr>
          <p:cNvPr id="3" name="Содержимое 2"/>
          <p:cNvSpPr>
            <a:spLocks noGrp="1"/>
          </p:cNvSpPr>
          <p:nvPr>
            <p:ph idx="1"/>
          </p:nvPr>
        </p:nvSpPr>
        <p:spPr>
          <a:xfrm>
            <a:off x="323528" y="1124744"/>
            <a:ext cx="8686800" cy="4525963"/>
          </a:xfrm>
        </p:spPr>
        <p:txBody>
          <a:bodyPr/>
          <a:lstStyle/>
          <a:p>
            <a:r>
              <a:rPr lang="en-US" dirty="0" smtClean="0"/>
              <a:t>Great Britain helped allies a lot and made a great contribution to the victory. They sent convoys to the USSR, created the Western front, helped </a:t>
            </a:r>
            <a:r>
              <a:rPr lang="en-US" b="1" dirty="0" smtClean="0"/>
              <a:t>its</a:t>
            </a:r>
            <a:r>
              <a:rPr lang="en-US" dirty="0" smtClean="0"/>
              <a:t> allies, released North Africa and France. I can say, that the British were victorious by right</a:t>
            </a:r>
            <a:r>
              <a:rPr lang="ru-RU" dirty="0" smtClean="0"/>
              <a:t>. </a:t>
            </a:r>
            <a:endParaRPr lang="ru-RU" dirty="0"/>
          </a:p>
        </p:txBody>
      </p:sp>
      <p:pic>
        <p:nvPicPr>
          <p:cNvPr id="4098" name="Picture 2" descr="http://www.istorya.ru/book/ww2/img/tmp389B-191.jpg"/>
          <p:cNvPicPr>
            <a:picLocks noChangeAspect="1" noChangeArrowheads="1"/>
          </p:cNvPicPr>
          <p:nvPr/>
        </p:nvPicPr>
        <p:blipFill>
          <a:blip r:embed="rId2" cstate="print"/>
          <a:srcRect/>
          <a:stretch>
            <a:fillRect/>
          </a:stretch>
        </p:blipFill>
        <p:spPr bwMode="auto">
          <a:xfrm>
            <a:off x="467544" y="4221088"/>
            <a:ext cx="4038765" cy="2466532"/>
          </a:xfrm>
          <a:prstGeom prst="rect">
            <a:avLst/>
          </a:prstGeom>
          <a:noFill/>
        </p:spPr>
      </p:pic>
      <p:pic>
        <p:nvPicPr>
          <p:cNvPr id="6146" name="Picture 2" descr="http://www.fresher.ru/manager_content/images2/znachimye-bitvy-vtoroj-mirovoj-vojny/2.jpg"/>
          <p:cNvPicPr>
            <a:picLocks noChangeAspect="1" noChangeArrowheads="1"/>
          </p:cNvPicPr>
          <p:nvPr/>
        </p:nvPicPr>
        <p:blipFill>
          <a:blip r:embed="rId3" cstate="print"/>
          <a:srcRect/>
          <a:stretch>
            <a:fillRect/>
          </a:stretch>
        </p:blipFill>
        <p:spPr bwMode="auto">
          <a:xfrm>
            <a:off x="4860032" y="4221088"/>
            <a:ext cx="3816424" cy="24322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second world war</a:t>
            </a:r>
            <a:endParaRPr lang="ru-RU" dirty="0"/>
          </a:p>
        </p:txBody>
      </p:sp>
      <p:sp>
        <p:nvSpPr>
          <p:cNvPr id="3" name="Содержимое 2"/>
          <p:cNvSpPr>
            <a:spLocks noGrp="1"/>
          </p:cNvSpPr>
          <p:nvPr>
            <p:ph idx="1"/>
          </p:nvPr>
        </p:nvSpPr>
        <p:spPr/>
        <p:txBody>
          <a:bodyPr/>
          <a:lstStyle/>
          <a:p>
            <a:r>
              <a:rPr lang="en-US" sz="2400" dirty="0" smtClean="0"/>
              <a:t>The Second World War was a global war that lasted from 1939 to 1945. It was the most widespread war in history, and directly involved more than 100 million people from over 30 countries. On 3 September 1939 Britain and France declared war on Germany.</a:t>
            </a:r>
            <a:endParaRPr lang="ru-RU" sz="2400" dirty="0" smtClean="0"/>
          </a:p>
          <a:p>
            <a:endParaRPr lang="ru-RU" dirty="0"/>
          </a:p>
        </p:txBody>
      </p:sp>
      <p:pic>
        <p:nvPicPr>
          <p:cNvPr id="5122" name="Picture 2" descr="http://www.gameland.ru/post/45201/img/berlin1.jpg"/>
          <p:cNvPicPr>
            <a:picLocks noChangeAspect="1" noChangeArrowheads="1"/>
          </p:cNvPicPr>
          <p:nvPr/>
        </p:nvPicPr>
        <p:blipFill>
          <a:blip r:embed="rId2" cstate="print"/>
          <a:srcRect/>
          <a:stretch>
            <a:fillRect/>
          </a:stretch>
        </p:blipFill>
        <p:spPr bwMode="auto">
          <a:xfrm>
            <a:off x="4139952" y="3573016"/>
            <a:ext cx="4656656" cy="2376264"/>
          </a:xfrm>
          <a:prstGeom prst="rect">
            <a:avLst/>
          </a:prstGeom>
          <a:noFill/>
        </p:spPr>
      </p:pic>
      <p:pic>
        <p:nvPicPr>
          <p:cNvPr id="5124" name="Picture 4" descr="http://rolershar.ru/wp-content/uploads/2012/06/1938.jpg"/>
          <p:cNvPicPr>
            <a:picLocks noChangeAspect="1" noChangeArrowheads="1"/>
          </p:cNvPicPr>
          <p:nvPr/>
        </p:nvPicPr>
        <p:blipFill>
          <a:blip r:embed="rId3" cstate="print"/>
          <a:srcRect/>
          <a:stretch>
            <a:fillRect/>
          </a:stretch>
        </p:blipFill>
        <p:spPr bwMode="auto">
          <a:xfrm>
            <a:off x="611561" y="3573017"/>
            <a:ext cx="3312368" cy="24299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Beginning of the war </a:t>
            </a:r>
            <a:endParaRPr lang="ru-RU" dirty="0"/>
          </a:p>
        </p:txBody>
      </p:sp>
      <p:sp>
        <p:nvSpPr>
          <p:cNvPr id="3" name="Содержимое 2"/>
          <p:cNvSpPr>
            <a:spLocks noGrp="1"/>
          </p:cNvSpPr>
          <p:nvPr>
            <p:ph idx="1"/>
          </p:nvPr>
        </p:nvSpPr>
        <p:spPr/>
        <p:txBody>
          <a:bodyPr/>
          <a:lstStyle/>
          <a:p>
            <a:r>
              <a:rPr lang="en-US" sz="2400" dirty="0" smtClean="0"/>
              <a:t>When the Second World War began, the British were feared that the Germans would bomb British cities causing great loss of life. So children from British cities were evacuated to the countryside. Altogether 827,000 schoolchildren with 103,000 teachers and helpers left the big cities.</a:t>
            </a:r>
            <a:endParaRPr lang="ru-RU" sz="2400" dirty="0" smtClean="0"/>
          </a:p>
          <a:p>
            <a:endParaRPr lang="ru-RU" dirty="0"/>
          </a:p>
        </p:txBody>
      </p:sp>
      <p:pic>
        <p:nvPicPr>
          <p:cNvPr id="1026" name="Picture 2" descr="http://www.iwm.org.uk/sites/default/files/styles/fullwidth_400height/public/iwm_solr_field/preview/922_D_2587_0.jpg?itok=5EY38ddV"/>
          <p:cNvPicPr>
            <a:picLocks noChangeAspect="1" noChangeArrowheads="1"/>
          </p:cNvPicPr>
          <p:nvPr/>
        </p:nvPicPr>
        <p:blipFill>
          <a:blip r:embed="rId2" cstate="print"/>
          <a:srcRect/>
          <a:stretch>
            <a:fillRect/>
          </a:stretch>
        </p:blipFill>
        <p:spPr bwMode="auto">
          <a:xfrm>
            <a:off x="1547664" y="3717032"/>
            <a:ext cx="5940152" cy="25742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rationing</a:t>
            </a:r>
            <a:endParaRPr lang="ru-RU" dirty="0"/>
          </a:p>
        </p:txBody>
      </p:sp>
      <p:sp>
        <p:nvSpPr>
          <p:cNvPr id="3" name="Содержимое 2"/>
          <p:cNvSpPr>
            <a:spLocks noGrp="1"/>
          </p:cNvSpPr>
          <p:nvPr>
            <p:ph idx="1"/>
          </p:nvPr>
        </p:nvSpPr>
        <p:spPr/>
        <p:txBody>
          <a:bodyPr/>
          <a:lstStyle/>
          <a:p>
            <a:r>
              <a:rPr lang="en-US" sz="2400" dirty="0" smtClean="0"/>
              <a:t>Rationing in Britain began in September 1939. Everything was rationed: food, clothes, petrol, even soap and washing powder. As the war continued, rationing became stricter and stricter. Many things were in short supply or unavailable. Rationing in Britain was over only in 1953 (in Russia – in 1947).</a:t>
            </a:r>
            <a:endParaRPr lang="ru-RU" sz="2400" dirty="0" smtClean="0"/>
          </a:p>
          <a:p>
            <a:endParaRPr lang="ru-RU" dirty="0"/>
          </a:p>
        </p:txBody>
      </p:sp>
      <p:pic>
        <p:nvPicPr>
          <p:cNvPr id="3074" name="Picture 2" descr="http://www.educationscotland.gov.uk/Images/Ration%20Book_WWII%20L_tcm4-561959.jpg"/>
          <p:cNvPicPr>
            <a:picLocks noChangeAspect="1" noChangeArrowheads="1"/>
          </p:cNvPicPr>
          <p:nvPr/>
        </p:nvPicPr>
        <p:blipFill>
          <a:blip r:embed="rId2" cstate="print"/>
          <a:srcRect/>
          <a:stretch>
            <a:fillRect/>
          </a:stretch>
        </p:blipFill>
        <p:spPr bwMode="auto">
          <a:xfrm>
            <a:off x="1115616" y="3717032"/>
            <a:ext cx="2376264" cy="2737631"/>
          </a:xfrm>
          <a:prstGeom prst="rect">
            <a:avLst/>
          </a:prstGeom>
          <a:noFill/>
        </p:spPr>
      </p:pic>
      <p:pic>
        <p:nvPicPr>
          <p:cNvPr id="3076" name="Picture 4" descr="http://downloads.bbc.co.uk/rmhttp/schools/primaryhistory/images/world_war2/food_and_shopping/ww2_butchers_coupon.jpg"/>
          <p:cNvPicPr>
            <a:picLocks noChangeAspect="1" noChangeArrowheads="1"/>
          </p:cNvPicPr>
          <p:nvPr/>
        </p:nvPicPr>
        <p:blipFill>
          <a:blip r:embed="rId3" cstate="print"/>
          <a:srcRect/>
          <a:stretch>
            <a:fillRect/>
          </a:stretch>
        </p:blipFill>
        <p:spPr bwMode="auto">
          <a:xfrm>
            <a:off x="4427984" y="3717032"/>
            <a:ext cx="3625641" cy="2684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First battles</a:t>
            </a:r>
            <a:endParaRPr lang="ru-RU" dirty="0"/>
          </a:p>
        </p:txBody>
      </p:sp>
      <p:sp>
        <p:nvSpPr>
          <p:cNvPr id="3" name="Содержимое 2"/>
          <p:cNvSpPr>
            <a:spLocks noGrp="1"/>
          </p:cNvSpPr>
          <p:nvPr>
            <p:ph idx="1"/>
          </p:nvPr>
        </p:nvSpPr>
        <p:spPr>
          <a:xfrm>
            <a:off x="304800" y="1554162"/>
            <a:ext cx="4195192" cy="4827166"/>
          </a:xfrm>
        </p:spPr>
        <p:txBody>
          <a:bodyPr>
            <a:normAutofit fontScale="92500"/>
          </a:bodyPr>
          <a:lstStyle/>
          <a:p>
            <a:r>
              <a:rPr lang="en-US" dirty="0" smtClean="0"/>
              <a:t>Britain stood alone against Hitler. Germany tried to conquer Britain by first gaining air supremacy. However, the Germans lost the Battle of Britain, the first battle to be fought solely in the air.</a:t>
            </a:r>
            <a:endParaRPr lang="ru-RU" dirty="0" smtClean="0"/>
          </a:p>
          <a:p>
            <a:endParaRPr lang="ru-RU" dirty="0"/>
          </a:p>
        </p:txBody>
      </p:sp>
      <p:pic>
        <p:nvPicPr>
          <p:cNvPr id="4100" name="Picture 4" descr="http://upload.wikimedia.org/wikipedia/commons/5/54/Infobox_collage_for_WWII.PNG"/>
          <p:cNvPicPr>
            <a:picLocks noChangeAspect="1" noChangeArrowheads="1"/>
          </p:cNvPicPr>
          <p:nvPr/>
        </p:nvPicPr>
        <p:blipFill>
          <a:blip r:embed="rId2" cstate="print"/>
          <a:srcRect/>
          <a:stretch>
            <a:fillRect/>
          </a:stretch>
        </p:blipFill>
        <p:spPr bwMode="auto">
          <a:xfrm>
            <a:off x="4860032" y="1700808"/>
            <a:ext cx="3744416" cy="4466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creation of the second front</a:t>
            </a:r>
            <a:endParaRPr lang="ru-RU" dirty="0"/>
          </a:p>
        </p:txBody>
      </p:sp>
      <p:sp>
        <p:nvSpPr>
          <p:cNvPr id="3" name="Содержимое 2"/>
          <p:cNvSpPr>
            <a:spLocks noGrp="1"/>
          </p:cNvSpPr>
          <p:nvPr>
            <p:ph idx="1"/>
          </p:nvPr>
        </p:nvSpPr>
        <p:spPr>
          <a:xfrm>
            <a:off x="323528" y="1196752"/>
            <a:ext cx="8686800" cy="4525963"/>
          </a:xfrm>
        </p:spPr>
        <p:txBody>
          <a:bodyPr>
            <a:normAutofit/>
          </a:bodyPr>
          <a:lstStyle/>
          <a:p>
            <a:pPr algn="just"/>
            <a:r>
              <a:rPr lang="en-US" sz="2000" dirty="0" smtClean="0"/>
              <a:t>The problem of a second front existed from the time that fascist Germany attacked the USSR on June 22, 1941.</a:t>
            </a:r>
          </a:p>
          <a:p>
            <a:pPr algn="just"/>
            <a:r>
              <a:rPr lang="en-US" sz="2000" dirty="0" smtClean="0"/>
              <a:t>The decision to create a second front against Nazi Germany in Western Europe during the Second World War was made by representatives of the USSR, the US and the UK after talks in London and Washington in May - June 1942. At the Tehran Conference in 1943 the Western allies pledged to open a second front in May 1944.</a:t>
            </a:r>
            <a:endParaRPr lang="ru-RU" sz="2000" dirty="0" smtClean="0"/>
          </a:p>
          <a:p>
            <a:endParaRPr lang="ru-RU" sz="2000" dirty="0"/>
          </a:p>
        </p:txBody>
      </p:sp>
      <p:pic>
        <p:nvPicPr>
          <p:cNvPr id="12290" name="Picture 2" descr="http://gdb.voanews.com/660CA702-4491-4750-A48D-BC9634B15830_cx0_cy21_cw0_mw1024_s_n_r1.jpg"/>
          <p:cNvPicPr>
            <a:picLocks noChangeAspect="1" noChangeArrowheads="1"/>
          </p:cNvPicPr>
          <p:nvPr/>
        </p:nvPicPr>
        <p:blipFill>
          <a:blip r:embed="rId2" cstate="print"/>
          <a:srcRect/>
          <a:stretch>
            <a:fillRect/>
          </a:stretch>
        </p:blipFill>
        <p:spPr bwMode="auto">
          <a:xfrm>
            <a:off x="1763688" y="3501008"/>
            <a:ext cx="5616624" cy="31593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British</a:t>
            </a:r>
            <a:r>
              <a:rPr lang="ru-RU" dirty="0" smtClean="0"/>
              <a:t> </a:t>
            </a:r>
            <a:r>
              <a:rPr lang="en-US" dirty="0" smtClean="0"/>
              <a:t>army</a:t>
            </a:r>
            <a:endParaRPr lang="ru-RU" dirty="0"/>
          </a:p>
        </p:txBody>
      </p:sp>
      <p:sp>
        <p:nvSpPr>
          <p:cNvPr id="3" name="Содержимое 2"/>
          <p:cNvSpPr>
            <a:spLocks noGrp="1"/>
          </p:cNvSpPr>
          <p:nvPr>
            <p:ph idx="1"/>
          </p:nvPr>
        </p:nvSpPr>
        <p:spPr/>
        <p:txBody>
          <a:bodyPr>
            <a:normAutofit/>
          </a:bodyPr>
          <a:lstStyle/>
          <a:p>
            <a:pPr algn="just"/>
            <a:r>
              <a:rPr lang="en-US" sz="2800" dirty="0" smtClean="0"/>
              <a:t>The British Army was not the most technically equipped army in the world, it did not have the largest number of soldiers, but for the expense of a well thought out tactics the British were able to turn around the tide of the war on the Western Front.</a:t>
            </a:r>
          </a:p>
        </p:txBody>
      </p:sp>
      <p:pic>
        <p:nvPicPr>
          <p:cNvPr id="13314" name="Picture 2" descr="http://www.ablogabouthistory.com/wp-content/uploads/2010/05/soldiers.jpg"/>
          <p:cNvPicPr>
            <a:picLocks noChangeAspect="1" noChangeArrowheads="1"/>
          </p:cNvPicPr>
          <p:nvPr/>
        </p:nvPicPr>
        <p:blipFill>
          <a:blip r:embed="rId2" cstate="print"/>
          <a:srcRect/>
          <a:stretch>
            <a:fillRect/>
          </a:stretch>
        </p:blipFill>
        <p:spPr bwMode="auto">
          <a:xfrm>
            <a:off x="611561" y="3933057"/>
            <a:ext cx="3816424" cy="2619272"/>
          </a:xfrm>
          <a:prstGeom prst="rect">
            <a:avLst/>
          </a:prstGeom>
          <a:noFill/>
        </p:spPr>
      </p:pic>
      <p:pic>
        <p:nvPicPr>
          <p:cNvPr id="13316" name="Picture 4" descr="http://i.dailymail.co.uk/i/pix/2009/11/20/article-1229643-074D175C000005DC-589_468x293.jpg"/>
          <p:cNvPicPr>
            <a:picLocks noChangeAspect="1" noChangeArrowheads="1"/>
          </p:cNvPicPr>
          <p:nvPr/>
        </p:nvPicPr>
        <p:blipFill>
          <a:blip r:embed="rId3" cstate="print"/>
          <a:srcRect/>
          <a:stretch>
            <a:fillRect/>
          </a:stretch>
        </p:blipFill>
        <p:spPr bwMode="auto">
          <a:xfrm>
            <a:off x="4644008" y="3933056"/>
            <a:ext cx="4140582" cy="2592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main tanks of the UK</a:t>
            </a:r>
            <a:endParaRPr lang="ru-RU" dirty="0"/>
          </a:p>
        </p:txBody>
      </p:sp>
      <p:sp>
        <p:nvSpPr>
          <p:cNvPr id="3" name="Содержимое 2"/>
          <p:cNvSpPr>
            <a:spLocks noGrp="1"/>
          </p:cNvSpPr>
          <p:nvPr>
            <p:ph idx="1"/>
          </p:nvPr>
        </p:nvSpPr>
        <p:spPr/>
        <p:txBody>
          <a:bodyPr>
            <a:normAutofit/>
          </a:bodyPr>
          <a:lstStyle/>
          <a:p>
            <a:pPr algn="just"/>
            <a:r>
              <a:rPr lang="en-US" sz="2000" dirty="0" smtClean="0"/>
              <a:t>At the beginning of the Second World War in service of the British army there were such tanks as "Matilda", "valentine" and "Churchill". The tanks had a 40-mm cannon and 2-3 machine-guns. Tank "Churchill" had bulwarks, which often wedged caterpillars. All tanks are distinguished by low mobility.</a:t>
            </a:r>
            <a:endParaRPr lang="ru-RU" sz="2000" dirty="0" smtClean="0"/>
          </a:p>
          <a:p>
            <a:endParaRPr lang="ru-RU" sz="2000" dirty="0" smtClean="0"/>
          </a:p>
          <a:p>
            <a:endParaRPr lang="ru-RU" sz="2000" dirty="0" smtClean="0"/>
          </a:p>
          <a:p>
            <a:endParaRPr lang="ru-RU" sz="2000" dirty="0" smtClean="0"/>
          </a:p>
          <a:p>
            <a:endParaRPr lang="ru-RU" sz="2000" dirty="0" smtClean="0"/>
          </a:p>
          <a:p>
            <a:endParaRPr lang="en-US" sz="2000" dirty="0" smtClean="0"/>
          </a:p>
          <a:p>
            <a:endParaRPr lang="en-US" sz="2000" dirty="0" smtClean="0"/>
          </a:p>
          <a:p>
            <a:endParaRPr lang="en-US" sz="2000" dirty="0" smtClean="0"/>
          </a:p>
          <a:p>
            <a:pPr>
              <a:buNone/>
            </a:pPr>
            <a:r>
              <a:rPr lang="en-US" sz="2000" dirty="0" smtClean="0"/>
              <a:t>                      Valentine                                                         Churchill</a:t>
            </a:r>
            <a:endParaRPr lang="ru-RU" sz="2000" dirty="0" smtClean="0"/>
          </a:p>
        </p:txBody>
      </p:sp>
      <p:pic>
        <p:nvPicPr>
          <p:cNvPr id="10242" name="Picture 2" descr="http://s.fishki.net/upload/post/201501/10/1382159/cherchil-mk3.jpg"/>
          <p:cNvPicPr>
            <a:picLocks noChangeAspect="1" noChangeArrowheads="1"/>
          </p:cNvPicPr>
          <p:nvPr/>
        </p:nvPicPr>
        <p:blipFill>
          <a:blip r:embed="rId2" cstate="print"/>
          <a:srcRect/>
          <a:stretch>
            <a:fillRect/>
          </a:stretch>
        </p:blipFill>
        <p:spPr bwMode="auto">
          <a:xfrm>
            <a:off x="4572000" y="3140968"/>
            <a:ext cx="4320480" cy="2160240"/>
          </a:xfrm>
          <a:prstGeom prst="rect">
            <a:avLst/>
          </a:prstGeom>
          <a:noFill/>
        </p:spPr>
      </p:pic>
      <p:pic>
        <p:nvPicPr>
          <p:cNvPr id="10244" name="Picture 4" descr="http://milday.ru/uploads/posts/2011-05/1305555923_6.jpg"/>
          <p:cNvPicPr>
            <a:picLocks noChangeAspect="1" noChangeArrowheads="1"/>
          </p:cNvPicPr>
          <p:nvPr/>
        </p:nvPicPr>
        <p:blipFill>
          <a:blip r:embed="rId3" cstate="print"/>
          <a:srcRect/>
          <a:stretch>
            <a:fillRect/>
          </a:stretch>
        </p:blipFill>
        <p:spPr bwMode="auto">
          <a:xfrm>
            <a:off x="323528" y="3140968"/>
            <a:ext cx="4150431" cy="21602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ships </a:t>
            </a:r>
            <a:endParaRPr lang="ru-RU" dirty="0"/>
          </a:p>
        </p:txBody>
      </p:sp>
      <p:sp>
        <p:nvSpPr>
          <p:cNvPr id="3" name="Содержимое 2"/>
          <p:cNvSpPr>
            <a:spLocks noGrp="1"/>
          </p:cNvSpPr>
          <p:nvPr>
            <p:ph idx="1"/>
          </p:nvPr>
        </p:nvSpPr>
        <p:spPr/>
        <p:txBody>
          <a:bodyPr>
            <a:normAutofit/>
          </a:bodyPr>
          <a:lstStyle/>
          <a:p>
            <a:pPr algn="just"/>
            <a:r>
              <a:rPr lang="en-US" sz="2000" dirty="0" smtClean="0">
                <a:solidFill>
                  <a:schemeClr val="tx1"/>
                </a:solidFill>
              </a:rPr>
              <a:t>During the second World War Great Britain had many types of war ships like Carriers (Courageous, </a:t>
            </a:r>
            <a:r>
              <a:rPr lang="en-US" sz="2000" i="1" dirty="0" smtClean="0">
                <a:solidFill>
                  <a:schemeClr val="tx1"/>
                </a:solidFill>
              </a:rPr>
              <a:t>Argus,</a:t>
            </a:r>
            <a:r>
              <a:rPr lang="en-US" sz="2000" dirty="0" smtClean="0">
                <a:solidFill>
                  <a:schemeClr val="tx1"/>
                </a:solidFill>
              </a:rPr>
              <a:t> </a:t>
            </a:r>
            <a:r>
              <a:rPr lang="en-US" sz="2000" i="1" dirty="0" smtClean="0">
                <a:solidFill>
                  <a:schemeClr val="tx1"/>
                </a:solidFill>
              </a:rPr>
              <a:t>Hermes,</a:t>
            </a:r>
            <a:r>
              <a:rPr lang="en-US" sz="2000" dirty="0" smtClean="0">
                <a:solidFill>
                  <a:schemeClr val="tx1"/>
                </a:solidFill>
              </a:rPr>
              <a:t> </a:t>
            </a:r>
            <a:r>
              <a:rPr lang="en-US" sz="2000" i="1" dirty="0" smtClean="0">
                <a:solidFill>
                  <a:schemeClr val="tx1"/>
                </a:solidFill>
              </a:rPr>
              <a:t>Eagle, Ark Royal</a:t>
            </a:r>
            <a:r>
              <a:rPr lang="en-US" sz="2000" dirty="0" smtClean="0">
                <a:solidFill>
                  <a:schemeClr val="tx1"/>
                </a:solidFill>
              </a:rPr>
              <a:t>), battle cruisers (Renown, HMS </a:t>
            </a:r>
            <a:r>
              <a:rPr lang="en-US" sz="2000" i="1" dirty="0" smtClean="0">
                <a:solidFill>
                  <a:schemeClr val="tx1"/>
                </a:solidFill>
              </a:rPr>
              <a:t>Hood</a:t>
            </a:r>
            <a:r>
              <a:rPr lang="en-US" sz="2000" dirty="0" smtClean="0">
                <a:solidFill>
                  <a:schemeClr val="tx1"/>
                </a:solidFill>
              </a:rPr>
              <a:t>), heavy cruisers (Hawkins</a:t>
            </a:r>
            <a:r>
              <a:rPr lang="ru-RU" sz="2000" dirty="0" smtClean="0">
                <a:solidFill>
                  <a:schemeClr val="tx1"/>
                </a:solidFill>
              </a:rPr>
              <a:t>,</a:t>
            </a:r>
            <a:r>
              <a:rPr lang="en-US" sz="2000" dirty="0" smtClean="0">
                <a:solidFill>
                  <a:schemeClr val="tx1"/>
                </a:solidFill>
              </a:rPr>
              <a:t> County</a:t>
            </a:r>
            <a:r>
              <a:rPr lang="ru-RU" sz="2000" dirty="0" smtClean="0">
                <a:solidFill>
                  <a:schemeClr val="tx1"/>
                </a:solidFill>
              </a:rPr>
              <a:t>,</a:t>
            </a:r>
            <a:r>
              <a:rPr lang="en-US" sz="2000" dirty="0" smtClean="0">
                <a:solidFill>
                  <a:schemeClr val="tx1"/>
                </a:solidFill>
              </a:rPr>
              <a:t> York), destroyers and others.</a:t>
            </a:r>
            <a:r>
              <a:rPr lang="ru-RU" sz="2000" dirty="0" smtClean="0">
                <a:solidFill>
                  <a:schemeClr val="tx1"/>
                </a:solidFill>
              </a:rPr>
              <a:t> </a:t>
            </a:r>
            <a:r>
              <a:rPr lang="en-US" sz="2000" dirty="0" smtClean="0">
                <a:solidFill>
                  <a:schemeClr val="tx1"/>
                </a:solidFill>
              </a:rPr>
              <a:t>Mostly all of them had heavy armor and huge weapons.</a:t>
            </a:r>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en-US" sz="2000" dirty="0" smtClean="0"/>
          </a:p>
          <a:p>
            <a:pPr algn="just"/>
            <a:endParaRPr lang="ru-RU" sz="2000" dirty="0" smtClean="0">
              <a:solidFill>
                <a:schemeClr val="tx1"/>
              </a:solidFill>
            </a:endParaRPr>
          </a:p>
          <a:p>
            <a:pPr algn="just">
              <a:buNone/>
            </a:pPr>
            <a:r>
              <a:rPr lang="ru-RU" sz="2000" dirty="0" smtClean="0">
                <a:solidFill>
                  <a:srgbClr val="00B0F0"/>
                </a:solidFill>
              </a:rPr>
              <a:t>                           </a:t>
            </a:r>
            <a:r>
              <a:rPr lang="en-US" sz="2000" dirty="0" smtClean="0">
                <a:solidFill>
                  <a:schemeClr val="tx1"/>
                </a:solidFill>
              </a:rPr>
              <a:t>Courageous</a:t>
            </a:r>
            <a:r>
              <a:rPr lang="ru-RU" sz="2000" dirty="0" smtClean="0">
                <a:solidFill>
                  <a:schemeClr val="tx1"/>
                </a:solidFill>
              </a:rPr>
              <a:t>                                                    </a:t>
            </a:r>
            <a:r>
              <a:rPr lang="en-US" sz="2000" dirty="0" smtClean="0">
                <a:solidFill>
                  <a:schemeClr val="tx1"/>
                </a:solidFill>
              </a:rPr>
              <a:t>HMS </a:t>
            </a:r>
            <a:r>
              <a:rPr lang="en-US" sz="2000" i="1" dirty="0" smtClean="0">
                <a:solidFill>
                  <a:schemeClr val="tx1"/>
                </a:solidFill>
              </a:rPr>
              <a:t>Hood</a:t>
            </a:r>
            <a:endParaRPr lang="ru-RU" sz="2000" dirty="0" smtClean="0">
              <a:solidFill>
                <a:schemeClr val="tx1"/>
              </a:solidFill>
            </a:endParaRPr>
          </a:p>
        </p:txBody>
      </p:sp>
      <p:pic>
        <p:nvPicPr>
          <p:cNvPr id="9218" name="Picture 2" descr="MaritimeQuest - HMS Hood (1918) Page 3"/>
          <p:cNvPicPr>
            <a:picLocks noChangeAspect="1" noChangeArrowheads="1"/>
          </p:cNvPicPr>
          <p:nvPr/>
        </p:nvPicPr>
        <p:blipFill>
          <a:blip r:embed="rId2" cstate="print"/>
          <a:srcRect/>
          <a:stretch>
            <a:fillRect/>
          </a:stretch>
        </p:blipFill>
        <p:spPr bwMode="auto">
          <a:xfrm>
            <a:off x="5652120" y="2924944"/>
            <a:ext cx="3133788" cy="2448272"/>
          </a:xfrm>
          <a:prstGeom prst="rect">
            <a:avLst/>
          </a:prstGeom>
          <a:noFill/>
        </p:spPr>
      </p:pic>
      <p:pic>
        <p:nvPicPr>
          <p:cNvPr id="9220" name="Picture 4" descr="Tsushima - Фотографии авианосца &quot;Courageous&quot;"/>
          <p:cNvPicPr>
            <a:picLocks noChangeAspect="1" noChangeArrowheads="1"/>
          </p:cNvPicPr>
          <p:nvPr/>
        </p:nvPicPr>
        <p:blipFill>
          <a:blip r:embed="rId3" cstate="print"/>
          <a:srcRect/>
          <a:stretch>
            <a:fillRect/>
          </a:stretch>
        </p:blipFill>
        <p:spPr bwMode="auto">
          <a:xfrm>
            <a:off x="323528" y="2924944"/>
            <a:ext cx="5025188" cy="24482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6941</TotalTime>
  <Words>733</Words>
  <Application>Microsoft Office PowerPoint</Application>
  <PresentationFormat>Экран (4:3)</PresentationFormat>
  <Paragraphs>49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Franklin Gothic Book</vt:lpstr>
      <vt:lpstr>Franklin Gothic Medium</vt:lpstr>
      <vt:lpstr>Wingdings 2</vt:lpstr>
      <vt:lpstr>Трек</vt:lpstr>
      <vt:lpstr> Great Britain in the second world war</vt:lpstr>
      <vt:lpstr>The second world war</vt:lpstr>
      <vt:lpstr>Beginning of the war </vt:lpstr>
      <vt:lpstr>rationing</vt:lpstr>
      <vt:lpstr>First battles</vt:lpstr>
      <vt:lpstr>The creation of the second front</vt:lpstr>
      <vt:lpstr>The British army</vt:lpstr>
      <vt:lpstr>The main tanks of the UK</vt:lpstr>
      <vt:lpstr>The ships </vt:lpstr>
      <vt:lpstr>overlord</vt:lpstr>
      <vt:lpstr>el Alamein</vt:lpstr>
      <vt:lpstr>el Alamein. Second battle</vt:lpstr>
      <vt:lpstr>The help of the british for the Ussr</vt:lpstr>
      <vt:lpstr>contribution of England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Hyper</dc:creator>
  <cp:lastModifiedBy>Учитель</cp:lastModifiedBy>
  <cp:revision>691</cp:revision>
  <dcterms:created xsi:type="dcterms:W3CDTF">2015-03-03T17:59:46Z</dcterms:created>
  <dcterms:modified xsi:type="dcterms:W3CDTF">2016-11-30T13:22:39Z</dcterms:modified>
</cp:coreProperties>
</file>