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5" r:id="rId7"/>
    <p:sldId id="266" r:id="rId8"/>
    <p:sldId id="267" r:id="rId9"/>
    <p:sldId id="269" r:id="rId10"/>
    <p:sldId id="270" r:id="rId11"/>
    <p:sldId id="271" r:id="rId12"/>
    <p:sldId id="272" r:id="rId13"/>
    <p:sldId id="273" r:id="rId14"/>
    <p:sldId id="261" r:id="rId15"/>
    <p:sldId id="268" r:id="rId16"/>
    <p:sldId id="26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BDE6944B-E6C0-4ABF-B859-AB5D94ECC685}">
          <p14:sldIdLst>
            <p14:sldId id="256"/>
            <p14:sldId id="257"/>
            <p14:sldId id="258"/>
            <p14:sldId id="259"/>
            <p14:sldId id="260"/>
            <p14:sldId id="265"/>
            <p14:sldId id="266"/>
            <p14:sldId id="267"/>
            <p14:sldId id="269"/>
          </p14:sldIdLst>
        </p14:section>
        <p14:section name="Раздел без заголовка" id="{53C66292-F298-4B1C-879F-31842F72FECF}">
          <p14:sldIdLst>
            <p14:sldId id="270"/>
            <p14:sldId id="271"/>
            <p14:sldId id="272"/>
            <p14:sldId id="273"/>
            <p14:sldId id="261"/>
            <p14:sldId id="268"/>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63" d="100"/>
          <a:sy n="63" d="100"/>
        </p:scale>
        <p:origin x="8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11/30/2016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4212" y="1138687"/>
            <a:ext cx="8001000" cy="1173192"/>
          </a:xfrm>
        </p:spPr>
        <p:txBody>
          <a:bodyPr>
            <a:normAutofit/>
          </a:bodyPr>
          <a:lstStyle/>
          <a:p>
            <a:r>
              <a:rPr lang="en-US" dirty="0" smtClean="0"/>
              <a:t> online shopping</a:t>
            </a:r>
            <a:endParaRPr lang="ru-RU" dirty="0"/>
          </a:p>
        </p:txBody>
      </p:sp>
      <p:sp>
        <p:nvSpPr>
          <p:cNvPr id="3" name="Подзаголовок 2"/>
          <p:cNvSpPr>
            <a:spLocks noGrp="1"/>
          </p:cNvSpPr>
          <p:nvPr>
            <p:ph type="subTitle" idx="1"/>
          </p:nvPr>
        </p:nvSpPr>
        <p:spPr/>
        <p:txBody>
          <a:bodyPr>
            <a:normAutofit fontScale="92500" lnSpcReduction="20000"/>
          </a:bodyPr>
          <a:lstStyle/>
          <a:p>
            <a:r>
              <a:rPr lang="en-US" dirty="0" err="1" smtClean="0"/>
              <a:t>Yuriy</a:t>
            </a:r>
            <a:r>
              <a:rPr lang="en-US" dirty="0" smtClean="0"/>
              <a:t> </a:t>
            </a:r>
            <a:r>
              <a:rPr lang="en-US" dirty="0" err="1" smtClean="0"/>
              <a:t>Stechishin</a:t>
            </a:r>
            <a:endParaRPr lang="en-US" dirty="0" smtClean="0"/>
          </a:p>
          <a:p>
            <a:r>
              <a:rPr lang="en-US" dirty="0" smtClean="0"/>
              <a:t>Form 8a</a:t>
            </a:r>
          </a:p>
          <a:p>
            <a:r>
              <a:rPr lang="en-US" dirty="0" smtClean="0"/>
              <a:t>“</a:t>
            </a:r>
            <a:r>
              <a:rPr lang="en-US" dirty="0" err="1" smtClean="0"/>
              <a:t>Sosny</a:t>
            </a:r>
            <a:r>
              <a:rPr lang="en-US" dirty="0" smtClean="0"/>
              <a:t>” school</a:t>
            </a:r>
          </a:p>
          <a:p>
            <a:r>
              <a:rPr lang="en-US" dirty="0" smtClean="0"/>
              <a:t>Teacher T.V. </a:t>
            </a:r>
            <a:r>
              <a:rPr lang="en-US" smtClean="0"/>
              <a:t>Kosormygina</a:t>
            </a:r>
            <a:endParaRPr lang="en-US" dirty="0" smtClean="0"/>
          </a:p>
          <a:p>
            <a:r>
              <a:rPr lang="en-US" dirty="0" smtClean="0"/>
              <a:t>December 2014</a:t>
            </a:r>
          </a:p>
          <a:p>
            <a:endParaRPr lang="en-US" dirty="0"/>
          </a:p>
          <a:p>
            <a:endParaRPr lang="ru-RU" sz="1400" dirty="0"/>
          </a:p>
        </p:txBody>
      </p:sp>
    </p:spTree>
    <p:extLst>
      <p:ext uri="{BB962C8B-B14F-4D97-AF65-F5344CB8AC3E}">
        <p14:creationId xmlns:p14="http://schemas.microsoft.com/office/powerpoint/2010/main" val="2218284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rmAutofit/>
          </a:bodyPr>
          <a:lstStyle/>
          <a:p>
            <a:r>
              <a:rPr lang="en-US" sz="1800" b="1" dirty="0" smtClean="0"/>
              <a:t>Second</a:t>
            </a:r>
            <a:r>
              <a:rPr lang="en-US" sz="1800" dirty="0" smtClean="0"/>
              <a:t>, you can save time. Online stores are usually available  24 hours a day, and many consumers have Internet access both at work and at home. Searching and browsing an online catalogue can be faster than browsing the aisles of a physical store.</a:t>
            </a:r>
            <a:endParaRPr lang="ru-RU" sz="1800" dirty="0"/>
          </a:p>
        </p:txBody>
      </p:sp>
      <p:pic>
        <p:nvPicPr>
          <p:cNvPr id="11" name="Объект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92680" y="654552"/>
            <a:ext cx="4166842" cy="3645986"/>
          </a:xfrm>
        </p:spPr>
      </p:pic>
      <p:pic>
        <p:nvPicPr>
          <p:cNvPr id="12" name="Объект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61908" y="654552"/>
            <a:ext cx="4706690" cy="3614738"/>
          </a:xfrm>
        </p:spPr>
      </p:pic>
    </p:spTree>
    <p:extLst>
      <p:ext uri="{BB962C8B-B14F-4D97-AF65-F5344CB8AC3E}">
        <p14:creationId xmlns:p14="http://schemas.microsoft.com/office/powerpoint/2010/main" val="412393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770476" y="6271404"/>
            <a:ext cx="8534400" cy="307963"/>
          </a:xfrm>
        </p:spPr>
        <p:txBody>
          <a:bodyPr>
            <a:normAutofit fontScale="90000"/>
          </a:bodyPr>
          <a:lstStyle/>
          <a:p>
            <a:endParaRPr lang="ru-RU" dirty="0"/>
          </a:p>
        </p:txBody>
      </p:sp>
      <p:pic>
        <p:nvPicPr>
          <p:cNvPr id="5" name="Рисунок 4"/>
          <p:cNvPicPr>
            <a:picLocks noGrp="1" noChangeAspect="1"/>
          </p:cNvPicPr>
          <p:nvPr>
            <p:ph type="pic" idx="13"/>
          </p:nvPr>
        </p:nvPicPr>
        <p:blipFill>
          <a:blip r:embed="rId2">
            <a:extLst>
              <a:ext uri="{28A0092B-C50C-407E-A947-70E740481C1C}">
                <a14:useLocalDpi xmlns:a14="http://schemas.microsoft.com/office/drawing/2010/main" val="0"/>
              </a:ext>
            </a:extLst>
          </a:blip>
          <a:srcRect t="30906" b="30906"/>
          <a:stretch>
            <a:fillRect/>
          </a:stretch>
        </p:blipFill>
        <p:spPr>
          <a:xfrm>
            <a:off x="770476" y="555764"/>
            <a:ext cx="10818812" cy="4447557"/>
          </a:xfrm>
        </p:spPr>
      </p:pic>
      <p:sp>
        <p:nvSpPr>
          <p:cNvPr id="4" name="Текст 3"/>
          <p:cNvSpPr>
            <a:spLocks noGrp="1"/>
          </p:cNvSpPr>
          <p:nvPr>
            <p:ph type="body" sz="quarter" idx="14"/>
          </p:nvPr>
        </p:nvSpPr>
        <p:spPr>
          <a:xfrm>
            <a:off x="1118484" y="5305245"/>
            <a:ext cx="8304210" cy="785004"/>
          </a:xfrm>
        </p:spPr>
        <p:txBody>
          <a:bodyPr>
            <a:normAutofit/>
          </a:bodyPr>
          <a:lstStyle/>
          <a:p>
            <a:pPr algn="ctr"/>
            <a:r>
              <a:rPr lang="en-US" sz="2400" b="1" dirty="0" smtClean="0"/>
              <a:t>Third</a:t>
            </a:r>
            <a:r>
              <a:rPr lang="en-US" sz="2400" dirty="0" smtClean="0"/>
              <a:t>, one can avoid crowded malls.</a:t>
            </a:r>
            <a:endParaRPr lang="ru-RU" sz="2400" dirty="0"/>
          </a:p>
        </p:txBody>
      </p:sp>
    </p:spTree>
    <p:extLst>
      <p:ext uri="{BB962C8B-B14F-4D97-AF65-F5344CB8AC3E}">
        <p14:creationId xmlns:p14="http://schemas.microsoft.com/office/powerpoint/2010/main" val="791048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053492" y="276045"/>
            <a:ext cx="6143596" cy="914400"/>
          </a:xfrm>
        </p:spPr>
        <p:txBody>
          <a:bodyPr>
            <a:normAutofit/>
          </a:bodyPr>
          <a:lstStyle/>
          <a:p>
            <a:r>
              <a:rPr lang="en-US" sz="2400" b="1" dirty="0" smtClean="0"/>
              <a:t>Disadvantages of online shopping</a:t>
            </a:r>
            <a:endParaRPr lang="ru-RU" sz="2400" b="1" dirty="0"/>
          </a:p>
        </p:txBody>
      </p:sp>
      <p:pic>
        <p:nvPicPr>
          <p:cNvPr id="10" name="Рисунок 9"/>
          <p:cNvPicPr>
            <a:picLocks noGrp="1" noChangeAspect="1"/>
          </p:cNvPicPr>
          <p:nvPr>
            <p:ph type="pic" idx="1"/>
          </p:nvPr>
        </p:nvPicPr>
        <p:blipFill>
          <a:blip r:embed="rId2">
            <a:extLst>
              <a:ext uri="{28A0092B-C50C-407E-A947-70E740481C1C}">
                <a14:useLocalDpi xmlns:a14="http://schemas.microsoft.com/office/drawing/2010/main" val="0"/>
              </a:ext>
            </a:extLst>
          </a:blip>
          <a:srcRect l="14218" r="14218"/>
          <a:stretch>
            <a:fillRect/>
          </a:stretch>
        </p:blipFill>
        <p:spPr/>
      </p:pic>
      <p:sp>
        <p:nvSpPr>
          <p:cNvPr id="9" name="Текст 8"/>
          <p:cNvSpPr>
            <a:spLocks noGrp="1"/>
          </p:cNvSpPr>
          <p:nvPr>
            <p:ph type="body" sz="half" idx="2"/>
          </p:nvPr>
        </p:nvSpPr>
        <p:spPr>
          <a:xfrm>
            <a:off x="4757318" y="1724644"/>
            <a:ext cx="6021388" cy="2048933"/>
          </a:xfrm>
        </p:spPr>
        <p:txBody>
          <a:bodyPr>
            <a:noAutofit/>
          </a:bodyPr>
          <a:lstStyle/>
          <a:p>
            <a:pPr>
              <a:lnSpc>
                <a:spcPct val="150000"/>
              </a:lnSpc>
            </a:pPr>
            <a:r>
              <a:rPr lang="en-US" dirty="0" smtClean="0"/>
              <a:t>Nevertheless, there are some disadvantages, too.</a:t>
            </a:r>
          </a:p>
          <a:p>
            <a:pPr>
              <a:lnSpc>
                <a:spcPct val="150000"/>
              </a:lnSpc>
            </a:pPr>
            <a:r>
              <a:rPr lang="en-US" b="1" dirty="0" smtClean="0"/>
              <a:t>To begin with</a:t>
            </a:r>
            <a:r>
              <a:rPr lang="en-US" dirty="0" smtClean="0"/>
              <a:t>, some customers find computers hard to use.</a:t>
            </a:r>
          </a:p>
          <a:p>
            <a:pPr>
              <a:lnSpc>
                <a:spcPct val="150000"/>
              </a:lnSpc>
            </a:pPr>
            <a:r>
              <a:rPr lang="en-US" b="1" dirty="0" smtClean="0"/>
              <a:t>Second</a:t>
            </a:r>
            <a:r>
              <a:rPr lang="en-US" dirty="0" smtClean="0"/>
              <a:t>, not all online retailers have made their sites easy to use or reliable.</a:t>
            </a:r>
          </a:p>
          <a:p>
            <a:pPr>
              <a:lnSpc>
                <a:spcPct val="150000"/>
              </a:lnSpc>
            </a:pPr>
            <a:r>
              <a:rPr lang="en-US" b="1" dirty="0" smtClean="0"/>
              <a:t>Third</a:t>
            </a:r>
            <a:r>
              <a:rPr lang="en-US" dirty="0" smtClean="0"/>
              <a:t>, we cannot inspect the quality of the product before buying it. So the risk of fraud is much higher in online shopping than in conventional shopping.</a:t>
            </a:r>
          </a:p>
        </p:txBody>
      </p:sp>
    </p:spTree>
    <p:extLst>
      <p:ext uri="{BB962C8B-B14F-4D97-AF65-F5344CB8AC3E}">
        <p14:creationId xmlns:p14="http://schemas.microsoft.com/office/powerpoint/2010/main" val="582204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dirty="0"/>
          </a:p>
        </p:txBody>
      </p:sp>
      <p:pic>
        <p:nvPicPr>
          <p:cNvPr id="10" name="Объект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8383" y="454354"/>
            <a:ext cx="4242053" cy="2592774"/>
          </a:xfrm>
        </p:spPr>
      </p:pic>
      <p:sp>
        <p:nvSpPr>
          <p:cNvPr id="9" name="Текст 8"/>
          <p:cNvSpPr>
            <a:spLocks noGrp="1"/>
          </p:cNvSpPr>
          <p:nvPr>
            <p:ph type="body" sz="half" idx="2"/>
          </p:nvPr>
        </p:nvSpPr>
        <p:spPr>
          <a:xfrm>
            <a:off x="5883215" y="3390718"/>
            <a:ext cx="3278037" cy="2330549"/>
          </a:xfrm>
        </p:spPr>
        <p:txBody>
          <a:bodyPr>
            <a:normAutofit lnSpcReduction="10000"/>
          </a:bodyPr>
          <a:lstStyle/>
          <a:p>
            <a:r>
              <a:rPr lang="en-US" sz="2000" dirty="0" smtClean="0">
                <a:solidFill>
                  <a:schemeClr val="accent1"/>
                </a:solidFill>
              </a:rPr>
              <a:t>If there is a problem with a product and one wises to return it, the procedure can be quite complicated. </a:t>
            </a:r>
            <a:r>
              <a:rPr lang="en-US" sz="2000" b="1" dirty="0" smtClean="0">
                <a:solidFill>
                  <a:schemeClr val="accent1"/>
                </a:solidFill>
              </a:rPr>
              <a:t>Moreover</a:t>
            </a:r>
            <a:r>
              <a:rPr lang="en-US" sz="2000" dirty="0" smtClean="0">
                <a:solidFill>
                  <a:schemeClr val="accent1"/>
                </a:solidFill>
              </a:rPr>
              <a:t>, very often the delivery takes quite a lot time and may be delayed.</a:t>
            </a:r>
            <a:endParaRPr lang="ru-RU" sz="2000" dirty="0">
              <a:solidFill>
                <a:schemeClr val="accent1"/>
              </a:solidFill>
            </a:endParaRPr>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32" y="1279251"/>
            <a:ext cx="4773133" cy="3998645"/>
          </a:xfrm>
          <a:prstGeom prst="rect">
            <a:avLst/>
          </a:prstGeom>
        </p:spPr>
      </p:pic>
    </p:spTree>
    <p:extLst>
      <p:ext uri="{BB962C8B-B14F-4D97-AF65-F5344CB8AC3E}">
        <p14:creationId xmlns:p14="http://schemas.microsoft.com/office/powerpoint/2010/main" val="165383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5508" y="-75647"/>
            <a:ext cx="14548880" cy="6858000"/>
          </a:xfrm>
          <a:prstGeom prst="rect">
            <a:avLst/>
          </a:prstGeom>
        </p:spPr>
      </p:pic>
      <p:sp>
        <p:nvSpPr>
          <p:cNvPr id="4" name="Прямоугольник 3"/>
          <p:cNvSpPr/>
          <p:nvPr/>
        </p:nvSpPr>
        <p:spPr>
          <a:xfrm>
            <a:off x="131886" y="184638"/>
            <a:ext cx="3006968" cy="4452886"/>
          </a:xfrm>
          <a:prstGeom prst="rect">
            <a:avLst/>
          </a:prstGeom>
        </p:spPr>
        <p:txBody>
          <a:bodyPr wrap="square">
            <a:spAutoFit/>
          </a:bodyPr>
          <a:lstStyle/>
          <a:p>
            <a:pPr>
              <a:lnSpc>
                <a:spcPct val="150000"/>
              </a:lnSpc>
            </a:pPr>
            <a:r>
              <a:rPr lang="en-US" sz="2400" b="1" dirty="0" smtClean="0">
                <a:solidFill>
                  <a:schemeClr val="bg1">
                    <a:lumMod val="95000"/>
                    <a:lumOff val="5000"/>
                  </a:schemeClr>
                </a:solidFill>
              </a:rPr>
              <a:t>So we </a:t>
            </a:r>
            <a:r>
              <a:rPr lang="en-US" sz="2400" b="1" dirty="0">
                <a:solidFill>
                  <a:schemeClr val="bg1">
                    <a:lumMod val="95000"/>
                    <a:lumOff val="5000"/>
                  </a:schemeClr>
                </a:solidFill>
              </a:rPr>
              <a:t>can say with confidence: online stores - is one of the greatest achievements of the 21st century and they are still developing</a:t>
            </a:r>
            <a:r>
              <a:rPr lang="en-US" sz="2400" b="1" dirty="0" smtClean="0">
                <a:solidFill>
                  <a:schemeClr val="bg1">
                    <a:lumMod val="95000"/>
                    <a:lumOff val="5000"/>
                  </a:schemeClr>
                </a:solidFill>
              </a:rPr>
              <a:t>.</a:t>
            </a:r>
            <a:endParaRPr lang="ru-RU" sz="2400" b="1" dirty="0">
              <a:solidFill>
                <a:schemeClr val="bg1">
                  <a:lumMod val="95000"/>
                  <a:lumOff val="5000"/>
                </a:schemeClr>
              </a:solidFill>
            </a:endParaRPr>
          </a:p>
        </p:txBody>
      </p:sp>
    </p:spTree>
    <p:extLst>
      <p:ext uri="{BB962C8B-B14F-4D97-AF65-F5344CB8AC3E}">
        <p14:creationId xmlns:p14="http://schemas.microsoft.com/office/powerpoint/2010/main" val="3303836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8586" y="489259"/>
            <a:ext cx="8135561" cy="584775"/>
          </a:xfrm>
          <a:prstGeom prst="rect">
            <a:avLst/>
          </a:prstGeom>
        </p:spPr>
        <p:txBody>
          <a:bodyPr wrap="none">
            <a:spAutoFit/>
          </a:bodyPr>
          <a:lstStyle/>
          <a:p>
            <a:pPr algn="ctr"/>
            <a:r>
              <a:rPr lang="en-US" sz="3200" dirty="0" smtClean="0"/>
              <a:t>These are some well known </a:t>
            </a:r>
            <a:r>
              <a:rPr lang="en-US" sz="3200" dirty="0"/>
              <a:t>online stores</a:t>
            </a:r>
            <a:endParaRPr lang="ru-RU" sz="3200" dirty="0"/>
          </a:p>
        </p:txBody>
      </p:sp>
      <p:pic>
        <p:nvPicPr>
          <p:cNvPr id="3" name="Рисунок 2"/>
          <p:cNvPicPr>
            <a:picLocks noChangeAspect="1"/>
          </p:cNvPicPr>
          <p:nvPr/>
        </p:nvPicPr>
        <p:blipFill>
          <a:blip r:embed="rId2"/>
          <a:stretch>
            <a:fillRect/>
          </a:stretch>
        </p:blipFill>
        <p:spPr>
          <a:xfrm>
            <a:off x="490122" y="1479475"/>
            <a:ext cx="2686625" cy="1082570"/>
          </a:xfrm>
          <a:prstGeom prst="rect">
            <a:avLst/>
          </a:prstGeom>
        </p:spPr>
      </p:pic>
      <p:pic>
        <p:nvPicPr>
          <p:cNvPr id="5" name="Рисунок 4"/>
          <p:cNvPicPr>
            <a:picLocks noChangeAspect="1"/>
          </p:cNvPicPr>
          <p:nvPr/>
        </p:nvPicPr>
        <p:blipFill>
          <a:blip r:embed="rId3"/>
          <a:stretch>
            <a:fillRect/>
          </a:stretch>
        </p:blipFill>
        <p:spPr>
          <a:xfrm>
            <a:off x="4113418" y="1369103"/>
            <a:ext cx="3609604" cy="2184329"/>
          </a:xfrm>
          <a:prstGeom prst="rect">
            <a:avLst/>
          </a:prstGeom>
        </p:spPr>
      </p:pic>
      <p:pic>
        <p:nvPicPr>
          <p:cNvPr id="6" name="Рисунок 5"/>
          <p:cNvPicPr>
            <a:picLocks noChangeAspect="1"/>
          </p:cNvPicPr>
          <p:nvPr/>
        </p:nvPicPr>
        <p:blipFill>
          <a:blip r:embed="rId4"/>
          <a:stretch>
            <a:fillRect/>
          </a:stretch>
        </p:blipFill>
        <p:spPr>
          <a:xfrm>
            <a:off x="8354293" y="3234906"/>
            <a:ext cx="3362194" cy="2059067"/>
          </a:xfrm>
          <a:prstGeom prst="rect">
            <a:avLst/>
          </a:prstGeom>
        </p:spPr>
      </p:pic>
      <p:pic>
        <p:nvPicPr>
          <p:cNvPr id="7" name="Рисунок 6"/>
          <p:cNvPicPr>
            <a:picLocks noChangeAspect="1"/>
          </p:cNvPicPr>
          <p:nvPr/>
        </p:nvPicPr>
        <p:blipFill>
          <a:blip r:embed="rId5"/>
          <a:stretch>
            <a:fillRect/>
          </a:stretch>
        </p:blipFill>
        <p:spPr>
          <a:xfrm>
            <a:off x="278779" y="5220777"/>
            <a:ext cx="3893189" cy="1323365"/>
          </a:xfrm>
          <a:prstGeom prst="rect">
            <a:avLst/>
          </a:prstGeom>
        </p:spPr>
      </p:pic>
      <p:pic>
        <p:nvPicPr>
          <p:cNvPr id="8" name="Рисунок 7"/>
          <p:cNvPicPr>
            <a:picLocks noChangeAspect="1"/>
          </p:cNvPicPr>
          <p:nvPr/>
        </p:nvPicPr>
        <p:blipFill>
          <a:blip r:embed="rId6"/>
          <a:stretch>
            <a:fillRect/>
          </a:stretch>
        </p:blipFill>
        <p:spPr>
          <a:xfrm>
            <a:off x="8393632" y="1200152"/>
            <a:ext cx="3323504" cy="1655192"/>
          </a:xfrm>
          <a:prstGeom prst="rect">
            <a:avLst/>
          </a:prstGeom>
        </p:spPr>
      </p:pic>
      <p:pic>
        <p:nvPicPr>
          <p:cNvPr id="9" name="Рисунок 8"/>
          <p:cNvPicPr>
            <a:picLocks noChangeAspect="1"/>
          </p:cNvPicPr>
          <p:nvPr/>
        </p:nvPicPr>
        <p:blipFill>
          <a:blip r:embed="rId7"/>
          <a:stretch>
            <a:fillRect/>
          </a:stretch>
        </p:blipFill>
        <p:spPr>
          <a:xfrm>
            <a:off x="8938310" y="5648427"/>
            <a:ext cx="2778826" cy="680007"/>
          </a:xfrm>
          <a:prstGeom prst="rect">
            <a:avLst/>
          </a:prstGeom>
        </p:spPr>
      </p:pic>
      <p:pic>
        <p:nvPicPr>
          <p:cNvPr id="4" name="Рисунок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9576" y="2967487"/>
            <a:ext cx="3312280" cy="1604736"/>
          </a:xfrm>
          <a:prstGeom prst="rect">
            <a:avLst/>
          </a:prstGeom>
        </p:spPr>
      </p:pic>
      <p:pic>
        <p:nvPicPr>
          <p:cNvPr id="10" name="Рисунок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43531" y="3769855"/>
            <a:ext cx="3067637" cy="2596551"/>
          </a:xfrm>
          <a:prstGeom prst="rect">
            <a:avLst/>
          </a:prstGeom>
        </p:spPr>
      </p:pic>
    </p:spTree>
    <p:extLst>
      <p:ext uri="{BB962C8B-B14F-4D97-AF65-F5344CB8AC3E}">
        <p14:creationId xmlns:p14="http://schemas.microsoft.com/office/powerpoint/2010/main" val="1031733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6364" y="2606634"/>
            <a:ext cx="3191899" cy="1015663"/>
          </a:xfrm>
          <a:prstGeom prst="rect">
            <a:avLst/>
          </a:prstGeom>
          <a:noFill/>
        </p:spPr>
        <p:txBody>
          <a:bodyPr wrap="none" rtlCol="0">
            <a:spAutoFit/>
          </a:bodyPr>
          <a:lstStyle/>
          <a:p>
            <a:pPr algn="ctr"/>
            <a:r>
              <a:rPr lang="en-US" sz="6000" dirty="0" smtClean="0"/>
              <a:t>The end</a:t>
            </a:r>
            <a:endParaRPr lang="ru-RU" sz="6000" dirty="0"/>
          </a:p>
        </p:txBody>
      </p:sp>
    </p:spTree>
    <p:extLst>
      <p:ext uri="{BB962C8B-B14F-4D97-AF65-F5344CB8AC3E}">
        <p14:creationId xmlns:p14="http://schemas.microsoft.com/office/powerpoint/2010/main" val="1397979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3139" y="1837385"/>
            <a:ext cx="4583874" cy="3231654"/>
          </a:xfrm>
          <a:prstGeom prst="rect">
            <a:avLst/>
          </a:prstGeom>
        </p:spPr>
        <p:txBody>
          <a:bodyPr wrap="square">
            <a:spAutoFit/>
          </a:bodyPr>
          <a:lstStyle/>
          <a:p>
            <a:pPr>
              <a:lnSpc>
                <a:spcPct val="150000"/>
              </a:lnSpc>
            </a:pPr>
            <a:r>
              <a:rPr lang="en-US" sz="2800" dirty="0" smtClean="0">
                <a:solidFill>
                  <a:schemeClr val="accent1"/>
                </a:solidFill>
              </a:rPr>
              <a:t>Internet</a:t>
            </a:r>
            <a:r>
              <a:rPr lang="en-US" dirty="0" smtClean="0"/>
              <a:t> </a:t>
            </a:r>
            <a:r>
              <a:rPr lang="en-US" sz="2800" dirty="0" smtClean="0">
                <a:solidFill>
                  <a:schemeClr val="accent1"/>
                </a:solidFill>
              </a:rPr>
              <a:t>retailing</a:t>
            </a:r>
            <a:r>
              <a:rPr lang="en-US" dirty="0" smtClean="0"/>
              <a:t> appeared at the end of 1990s. It was unlike home television shopping. Internet retailing quickly captured the attention of the public and the media, as companies started to develop websites that would sell directly to consumers.</a:t>
            </a:r>
            <a:endParaRPr lang="ru-RU" dirty="0"/>
          </a:p>
        </p:txBody>
      </p:sp>
      <p:pic>
        <p:nvPicPr>
          <p:cNvPr id="1028" name="Picture 4" descr="Сибирский Центр НЛП-технологий. Тренинги и семинары Интерне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095" y="1292108"/>
            <a:ext cx="5953125" cy="395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185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31075" y="1692947"/>
            <a:ext cx="4890655" cy="4108817"/>
          </a:xfrm>
          <a:prstGeom prst="rect">
            <a:avLst/>
          </a:prstGeom>
        </p:spPr>
        <p:txBody>
          <a:bodyPr wrap="square">
            <a:spAutoFit/>
          </a:bodyPr>
          <a:lstStyle/>
          <a:p>
            <a:pPr>
              <a:lnSpc>
                <a:spcPct val="150000"/>
              </a:lnSpc>
            </a:pPr>
            <a:r>
              <a:rPr lang="en-US" dirty="0"/>
              <a:t>Ancestor of the modern online store is videotext. Its author was a provider of communications networks, the Englishman </a:t>
            </a:r>
            <a:r>
              <a:rPr lang="en-US" sz="2400" dirty="0">
                <a:solidFill>
                  <a:schemeClr val="accent1"/>
                </a:solidFill>
              </a:rPr>
              <a:t>Michael Aldrich</a:t>
            </a:r>
            <a:r>
              <a:rPr lang="en-US" dirty="0"/>
              <a:t>. It was </a:t>
            </a:r>
            <a:r>
              <a:rPr lang="en-US" dirty="0" smtClean="0"/>
              <a:t>he, </a:t>
            </a:r>
            <a:r>
              <a:rPr lang="en-US" dirty="0"/>
              <a:t>who in 1979 invented and launched the service, which is broadcast advertising products. </a:t>
            </a:r>
            <a:r>
              <a:rPr lang="en-US" dirty="0" smtClean="0"/>
              <a:t> </a:t>
            </a:r>
            <a:r>
              <a:rPr lang="en-US" dirty="0"/>
              <a:t>Videotext gained popularity, and many people made purchases thanks to the </a:t>
            </a:r>
            <a:r>
              <a:rPr lang="en-US" dirty="0" smtClean="0"/>
              <a:t>inventive </a:t>
            </a:r>
            <a:r>
              <a:rPr lang="en-US" sz="2400" dirty="0">
                <a:solidFill>
                  <a:schemeClr val="accent1"/>
                </a:solidFill>
              </a:rPr>
              <a:t>Michael </a:t>
            </a:r>
            <a:r>
              <a:rPr lang="en-US" sz="2400" dirty="0" smtClean="0">
                <a:solidFill>
                  <a:schemeClr val="accent1"/>
                </a:solidFill>
              </a:rPr>
              <a:t>Aldrich.</a:t>
            </a:r>
            <a:endParaRPr lang="ru-RU" sz="2400" dirty="0">
              <a:solidFill>
                <a:schemeClr val="accent1"/>
              </a:solidFill>
            </a:endParaRPr>
          </a:p>
        </p:txBody>
      </p:sp>
      <p:pic>
        <p:nvPicPr>
          <p:cNvPr id="4" name="Рисунок 3"/>
          <p:cNvPicPr>
            <a:picLocks noChangeAspect="1"/>
          </p:cNvPicPr>
          <p:nvPr/>
        </p:nvPicPr>
        <p:blipFill>
          <a:blip r:embed="rId2"/>
          <a:stretch>
            <a:fillRect/>
          </a:stretch>
        </p:blipFill>
        <p:spPr>
          <a:xfrm>
            <a:off x="7076299" y="1729623"/>
            <a:ext cx="3053351" cy="3065968"/>
          </a:xfrm>
          <a:prstGeom prst="rect">
            <a:avLst/>
          </a:prstGeom>
        </p:spPr>
      </p:pic>
      <p:sp>
        <p:nvSpPr>
          <p:cNvPr id="5" name="TextBox 4"/>
          <p:cNvSpPr txBox="1"/>
          <p:nvPr/>
        </p:nvSpPr>
        <p:spPr>
          <a:xfrm>
            <a:off x="7636202" y="4942824"/>
            <a:ext cx="1933543" cy="369332"/>
          </a:xfrm>
          <a:prstGeom prst="rect">
            <a:avLst/>
          </a:prstGeom>
          <a:noFill/>
        </p:spPr>
        <p:txBody>
          <a:bodyPr wrap="none" rtlCol="0">
            <a:spAutoFit/>
          </a:bodyPr>
          <a:lstStyle/>
          <a:p>
            <a:r>
              <a:rPr lang="en-US" dirty="0" smtClean="0">
                <a:solidFill>
                  <a:schemeClr val="accent1"/>
                </a:solidFill>
              </a:rPr>
              <a:t>Michael </a:t>
            </a:r>
            <a:r>
              <a:rPr lang="en-US" dirty="0">
                <a:solidFill>
                  <a:schemeClr val="accent1"/>
                </a:solidFill>
              </a:rPr>
              <a:t>A</a:t>
            </a:r>
            <a:r>
              <a:rPr lang="en-US" dirty="0" smtClean="0">
                <a:solidFill>
                  <a:schemeClr val="accent1"/>
                </a:solidFill>
              </a:rPr>
              <a:t>ldrich</a:t>
            </a:r>
            <a:endParaRPr lang="ru-RU" dirty="0">
              <a:solidFill>
                <a:schemeClr val="accent1"/>
              </a:solidFill>
            </a:endParaRPr>
          </a:p>
        </p:txBody>
      </p:sp>
    </p:spTree>
    <p:extLst>
      <p:ext uri="{BB962C8B-B14F-4D97-AF65-F5344CB8AC3E}">
        <p14:creationId xmlns:p14="http://schemas.microsoft.com/office/powerpoint/2010/main" val="1397189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1816" y="957809"/>
            <a:ext cx="5240977" cy="4247317"/>
          </a:xfrm>
          <a:prstGeom prst="rect">
            <a:avLst/>
          </a:prstGeom>
        </p:spPr>
        <p:txBody>
          <a:bodyPr wrap="square">
            <a:spAutoFit/>
          </a:bodyPr>
          <a:lstStyle/>
          <a:p>
            <a:pPr>
              <a:lnSpc>
                <a:spcPct val="150000"/>
              </a:lnSpc>
            </a:pPr>
            <a:r>
              <a:rPr lang="en-US" dirty="0" smtClean="0"/>
              <a:t>Internet shopping has become possible of the evolution of e-commerce. </a:t>
            </a:r>
          </a:p>
          <a:p>
            <a:pPr>
              <a:lnSpc>
                <a:spcPct val="150000"/>
              </a:lnSpc>
            </a:pPr>
            <a:r>
              <a:rPr lang="en-US" dirty="0" smtClean="0"/>
              <a:t>E-commerce or e-business consists of </a:t>
            </a:r>
            <a:r>
              <a:rPr lang="en-US" sz="2400" b="1" dirty="0" smtClean="0"/>
              <a:t>buying and selling </a:t>
            </a:r>
            <a:r>
              <a:rPr lang="en-US" dirty="0" smtClean="0"/>
              <a:t>of products  or services over electronic systems such as the Internet and other computer  networks.</a:t>
            </a:r>
          </a:p>
          <a:p>
            <a:pPr>
              <a:lnSpc>
                <a:spcPct val="150000"/>
              </a:lnSpc>
            </a:pPr>
            <a:r>
              <a:rPr lang="en-US" dirty="0" smtClean="0"/>
              <a:t>Electronic commerce that is conducted  between business is referred to as</a:t>
            </a:r>
            <a:r>
              <a:rPr lang="en-US" sz="2400" b="1" dirty="0" smtClean="0"/>
              <a:t> business-to-business</a:t>
            </a:r>
            <a:r>
              <a:rPr lang="en-US" dirty="0" smtClean="0"/>
              <a:t> or </a:t>
            </a:r>
            <a:r>
              <a:rPr lang="en-US" sz="2400" b="1" i="1" dirty="0" smtClean="0"/>
              <a:t>B2B</a:t>
            </a:r>
            <a:r>
              <a:rPr lang="en-US" i="1" dirty="0" smtClean="0"/>
              <a:t> .</a:t>
            </a:r>
            <a:endParaRPr lang="ru-RU" i="1" dirty="0"/>
          </a:p>
        </p:txBody>
      </p:sp>
      <p:pic>
        <p:nvPicPr>
          <p:cNvPr id="3" name="Рисунок 2"/>
          <p:cNvPicPr>
            <a:picLocks noChangeAspect="1"/>
          </p:cNvPicPr>
          <p:nvPr/>
        </p:nvPicPr>
        <p:blipFill>
          <a:blip r:embed="rId2"/>
          <a:stretch>
            <a:fillRect/>
          </a:stretch>
        </p:blipFill>
        <p:spPr>
          <a:xfrm>
            <a:off x="6121897" y="1384944"/>
            <a:ext cx="4864076" cy="3649931"/>
          </a:xfrm>
          <a:prstGeom prst="rect">
            <a:avLst/>
          </a:prstGeom>
        </p:spPr>
      </p:pic>
    </p:spTree>
    <p:extLst>
      <p:ext uri="{BB962C8B-B14F-4D97-AF65-F5344CB8AC3E}">
        <p14:creationId xmlns:p14="http://schemas.microsoft.com/office/powerpoint/2010/main" val="1273954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7309" y="1052461"/>
            <a:ext cx="5490359" cy="4293483"/>
          </a:xfrm>
          <a:prstGeom prst="rect">
            <a:avLst/>
          </a:prstGeom>
        </p:spPr>
        <p:txBody>
          <a:bodyPr wrap="square">
            <a:spAutoFit/>
          </a:bodyPr>
          <a:lstStyle/>
          <a:p>
            <a:pPr>
              <a:lnSpc>
                <a:spcPct val="150000"/>
              </a:lnSpc>
            </a:pPr>
            <a:r>
              <a:rPr lang="en-US" dirty="0"/>
              <a:t>However, after a few years the global network has spread</a:t>
            </a:r>
            <a:r>
              <a:rPr lang="en-US" dirty="0" smtClean="0"/>
              <a:t>, </a:t>
            </a:r>
            <a:r>
              <a:rPr lang="en-US" dirty="0"/>
              <a:t>people </a:t>
            </a:r>
            <a:r>
              <a:rPr lang="en-US" dirty="0" smtClean="0"/>
              <a:t>stopped </a:t>
            </a:r>
            <a:r>
              <a:rPr lang="en-US" dirty="0"/>
              <a:t>online </a:t>
            </a:r>
            <a:r>
              <a:rPr lang="en-US" dirty="0" smtClean="0"/>
              <a:t>trading because of distrusting it. </a:t>
            </a:r>
          </a:p>
          <a:p>
            <a:pPr>
              <a:lnSpc>
                <a:spcPct val="150000"/>
              </a:lnSpc>
            </a:pPr>
            <a:r>
              <a:rPr lang="en-US" dirty="0" smtClean="0"/>
              <a:t>In </a:t>
            </a:r>
            <a:r>
              <a:rPr lang="en-US" dirty="0"/>
              <a:t>1994 started the American project Amazon, the largest company on the sale of goods and services, which is very popular so far. And the first restaurant that has attracted its visitors through the </a:t>
            </a:r>
            <a:r>
              <a:rPr lang="en-US" sz="2000" b="1" i="1" dirty="0">
                <a:solidFill>
                  <a:schemeClr val="accent1"/>
                </a:solidFill>
              </a:rPr>
              <a:t>World Wide Web </a:t>
            </a:r>
            <a:r>
              <a:rPr lang="en-US" dirty="0"/>
              <a:t>was a pizzeria.</a:t>
            </a:r>
          </a:p>
          <a:p>
            <a:pPr>
              <a:lnSpc>
                <a:spcPct val="150000"/>
              </a:lnSpc>
            </a:pPr>
            <a:r>
              <a:rPr lang="en-US" dirty="0" smtClean="0"/>
              <a:t>Now </a:t>
            </a:r>
            <a:r>
              <a:rPr lang="en-US" dirty="0"/>
              <a:t>we </a:t>
            </a:r>
            <a:r>
              <a:rPr lang="en-US" dirty="0" smtClean="0"/>
              <a:t>can </a:t>
            </a:r>
            <a:r>
              <a:rPr lang="en-US" dirty="0"/>
              <a:t>acquire </a:t>
            </a:r>
            <a:r>
              <a:rPr lang="en-US" dirty="0" smtClean="0"/>
              <a:t>and buy any </a:t>
            </a:r>
            <a:r>
              <a:rPr lang="en-US" dirty="0"/>
              <a:t>right thing, not even leaving home.</a:t>
            </a:r>
            <a:endParaRPr lang="ru-RU" dirty="0"/>
          </a:p>
        </p:txBody>
      </p:sp>
      <p:pic>
        <p:nvPicPr>
          <p:cNvPr id="5" name="Рисунок 4"/>
          <p:cNvPicPr>
            <a:picLocks noChangeAspect="1"/>
          </p:cNvPicPr>
          <p:nvPr/>
        </p:nvPicPr>
        <p:blipFill>
          <a:blip r:embed="rId2"/>
          <a:stretch>
            <a:fillRect/>
          </a:stretch>
        </p:blipFill>
        <p:spPr>
          <a:xfrm>
            <a:off x="6127668" y="1363142"/>
            <a:ext cx="5039096" cy="3779322"/>
          </a:xfrm>
          <a:prstGeom prst="rect">
            <a:avLst/>
          </a:prstGeom>
        </p:spPr>
      </p:pic>
    </p:spTree>
    <p:extLst>
      <p:ext uri="{BB962C8B-B14F-4D97-AF65-F5344CB8AC3E}">
        <p14:creationId xmlns:p14="http://schemas.microsoft.com/office/powerpoint/2010/main" val="1849372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29" y="1694581"/>
            <a:ext cx="4729402" cy="3588618"/>
          </a:xfrm>
          <a:prstGeom prst="rect">
            <a:avLst/>
          </a:prstGeom>
        </p:spPr>
      </p:pic>
      <p:sp>
        <p:nvSpPr>
          <p:cNvPr id="3" name="Заголовок 2"/>
          <p:cNvSpPr>
            <a:spLocks noGrp="1"/>
          </p:cNvSpPr>
          <p:nvPr>
            <p:ph type="title"/>
          </p:nvPr>
        </p:nvSpPr>
        <p:spPr>
          <a:xfrm>
            <a:off x="6167886" y="431321"/>
            <a:ext cx="5437367" cy="974785"/>
          </a:xfrm>
        </p:spPr>
        <p:txBody>
          <a:bodyPr/>
          <a:lstStyle/>
          <a:p>
            <a:pPr algn="ctr"/>
            <a:r>
              <a:rPr lang="en-US" b="1" dirty="0" smtClean="0">
                <a:solidFill>
                  <a:schemeClr val="bg2"/>
                </a:solidFill>
              </a:rPr>
              <a:t>B2b &amp; b2c</a:t>
            </a:r>
            <a:endParaRPr lang="ru-RU" b="1" dirty="0">
              <a:solidFill>
                <a:schemeClr val="bg2"/>
              </a:solidFill>
            </a:endParaRPr>
          </a:p>
        </p:txBody>
      </p:sp>
      <p:sp>
        <p:nvSpPr>
          <p:cNvPr id="5" name="Текст 4"/>
          <p:cNvSpPr>
            <a:spLocks noGrp="1"/>
          </p:cNvSpPr>
          <p:nvPr>
            <p:ph type="body" sz="half" idx="2"/>
          </p:nvPr>
        </p:nvSpPr>
        <p:spPr>
          <a:xfrm>
            <a:off x="5829330" y="1694581"/>
            <a:ext cx="5775923" cy="2877419"/>
          </a:xfrm>
        </p:spPr>
        <p:txBody>
          <a:bodyPr/>
          <a:lstStyle/>
          <a:p>
            <a:pPr>
              <a:lnSpc>
                <a:spcPct val="150000"/>
              </a:lnSpc>
            </a:pPr>
            <a:r>
              <a:rPr lang="en-US" dirty="0" smtClean="0">
                <a:solidFill>
                  <a:schemeClr val="tx1"/>
                </a:solidFill>
              </a:rPr>
              <a:t>Electronic commerce that is conducted between business and commerce, on the other hand, is referred to as </a:t>
            </a:r>
            <a:r>
              <a:rPr lang="en-US" sz="2000" b="1" dirty="0" smtClean="0">
                <a:solidFill>
                  <a:schemeClr val="tx1"/>
                </a:solidFill>
              </a:rPr>
              <a:t>business-to-consumer</a:t>
            </a:r>
            <a:r>
              <a:rPr lang="en-US" dirty="0" smtClean="0">
                <a:solidFill>
                  <a:schemeClr val="tx1"/>
                </a:solidFill>
              </a:rPr>
              <a:t> or </a:t>
            </a:r>
            <a:r>
              <a:rPr lang="en-US" sz="2000" b="1" i="1" dirty="0" smtClean="0">
                <a:solidFill>
                  <a:schemeClr val="tx1"/>
                </a:solidFill>
              </a:rPr>
              <a:t>B2C</a:t>
            </a:r>
            <a:r>
              <a:rPr lang="en-US" dirty="0" smtClean="0">
                <a:solidFill>
                  <a:schemeClr val="tx1"/>
                </a:solidFill>
              </a:rPr>
              <a:t>.</a:t>
            </a:r>
          </a:p>
          <a:p>
            <a:pPr>
              <a:lnSpc>
                <a:spcPct val="150000"/>
              </a:lnSpc>
            </a:pPr>
            <a:r>
              <a:rPr lang="en-US" dirty="0" smtClean="0">
                <a:solidFill>
                  <a:schemeClr val="tx1"/>
                </a:solidFill>
              </a:rPr>
              <a:t>This is the type of electronic commerce conducted by companies such as</a:t>
            </a:r>
          </a:p>
          <a:p>
            <a:pPr>
              <a:lnSpc>
                <a:spcPct val="150000"/>
              </a:lnSpc>
            </a:pPr>
            <a:r>
              <a:rPr lang="en-US" dirty="0" smtClean="0">
                <a:solidFill>
                  <a:schemeClr val="tx1"/>
                </a:solidFill>
              </a:rPr>
              <a:t> </a:t>
            </a:r>
            <a:r>
              <a:rPr lang="en-US" i="1" dirty="0" smtClean="0">
                <a:solidFill>
                  <a:schemeClr val="accent1"/>
                </a:solidFill>
              </a:rPr>
              <a:t>Amazon.com.</a:t>
            </a:r>
            <a:endParaRPr lang="ru-RU" i="1" dirty="0">
              <a:solidFill>
                <a:schemeClr val="accent1"/>
              </a:solidFill>
            </a:endParaRPr>
          </a:p>
        </p:txBody>
      </p:sp>
    </p:spTree>
    <p:extLst>
      <p:ext uri="{BB962C8B-B14F-4D97-AF65-F5344CB8AC3E}">
        <p14:creationId xmlns:p14="http://schemas.microsoft.com/office/powerpoint/2010/main" val="3567224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005" y="4487332"/>
            <a:ext cx="9989388" cy="1507067"/>
          </a:xfrm>
        </p:spPr>
        <p:txBody>
          <a:bodyPr>
            <a:normAutofit/>
          </a:bodyPr>
          <a:lstStyle/>
          <a:p>
            <a:r>
              <a:rPr lang="en-US" sz="1800" dirty="0" smtClean="0"/>
              <a:t>Online shopping is a form of electronic commerce where the buyer is directly online to the seller’s computer usually </a:t>
            </a:r>
            <a:r>
              <a:rPr lang="en-US" sz="1800" b="1" i="1" u="sng" dirty="0" smtClean="0"/>
              <a:t>via the internet</a:t>
            </a:r>
            <a:r>
              <a:rPr lang="en-US" sz="1800" dirty="0" smtClean="0"/>
              <a:t>. There is no  intermediary service.</a:t>
            </a:r>
            <a:endParaRPr lang="ru-RU" sz="18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88521" y="780618"/>
            <a:ext cx="3838755" cy="3425102"/>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13463" y="685800"/>
            <a:ext cx="4571999" cy="3429000"/>
          </a:xfrm>
        </p:spPr>
      </p:pic>
    </p:spTree>
    <p:extLst>
      <p:ext uri="{BB962C8B-B14F-4D97-AF65-F5344CB8AC3E}">
        <p14:creationId xmlns:p14="http://schemas.microsoft.com/office/powerpoint/2010/main" val="3833101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7171276" y="583676"/>
            <a:ext cx="3657600" cy="263106"/>
          </a:xfrm>
        </p:spPr>
        <p:txBody>
          <a:bodyPr>
            <a:normAutofit fontScale="90000"/>
          </a:bodyPr>
          <a:lstStyle/>
          <a:p>
            <a:endParaRPr lang="ru-RU" dirty="0"/>
          </a:p>
        </p:txBody>
      </p:sp>
      <p:pic>
        <p:nvPicPr>
          <p:cNvPr id="11" name="Объект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964" y="608858"/>
            <a:ext cx="5793934" cy="5576281"/>
          </a:xfrm>
        </p:spPr>
      </p:pic>
      <p:sp>
        <p:nvSpPr>
          <p:cNvPr id="10" name="Текст 9"/>
          <p:cNvSpPr>
            <a:spLocks noGrp="1"/>
          </p:cNvSpPr>
          <p:nvPr>
            <p:ph type="body" sz="half" idx="2"/>
          </p:nvPr>
        </p:nvSpPr>
        <p:spPr>
          <a:xfrm>
            <a:off x="6495690" y="1259456"/>
            <a:ext cx="4666891" cy="3830129"/>
          </a:xfrm>
        </p:spPr>
        <p:txBody>
          <a:bodyPr>
            <a:normAutofit/>
          </a:bodyPr>
          <a:lstStyle/>
          <a:p>
            <a:pPr>
              <a:lnSpc>
                <a:spcPct val="150000"/>
              </a:lnSpc>
            </a:pPr>
            <a:r>
              <a:rPr lang="en-US" sz="1800" dirty="0" smtClean="0"/>
              <a:t>The sale and purchase transaction is completed electronically and interactively in real-time such as </a:t>
            </a:r>
            <a:r>
              <a:rPr lang="en-US" sz="1800" b="1" i="1" dirty="0" smtClean="0"/>
              <a:t>Amazon.com</a:t>
            </a:r>
            <a:r>
              <a:rPr lang="en-US" sz="1800" dirty="0" smtClean="0"/>
              <a:t> for new books.</a:t>
            </a:r>
          </a:p>
          <a:p>
            <a:pPr>
              <a:lnSpc>
                <a:spcPct val="150000"/>
              </a:lnSpc>
            </a:pPr>
            <a:r>
              <a:rPr lang="en-US" sz="1800" dirty="0" smtClean="0"/>
              <a:t>If an intermediary is present, then then sale and the purchase transaction is called electronic commerce such as </a:t>
            </a:r>
            <a:r>
              <a:rPr lang="en-US" sz="1800" b="1" i="1" dirty="0" smtClean="0"/>
              <a:t>eBay.com</a:t>
            </a:r>
            <a:r>
              <a:rPr lang="en-US" sz="1800" dirty="0" smtClean="0"/>
              <a:t>.</a:t>
            </a:r>
            <a:endParaRPr lang="ru-RU" sz="1800" dirty="0"/>
          </a:p>
        </p:txBody>
      </p:sp>
    </p:spTree>
    <p:extLst>
      <p:ext uri="{BB962C8B-B14F-4D97-AF65-F5344CB8AC3E}">
        <p14:creationId xmlns:p14="http://schemas.microsoft.com/office/powerpoint/2010/main" val="2398654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85012" y="685800"/>
            <a:ext cx="3657600" cy="815196"/>
          </a:xfrm>
        </p:spPr>
        <p:txBody>
          <a:bodyPr>
            <a:normAutofit fontScale="90000"/>
          </a:bodyPr>
          <a:lstStyle/>
          <a:p>
            <a:pPr algn="ctr"/>
            <a:r>
              <a:rPr lang="en-US" dirty="0" err="1" smtClean="0"/>
              <a:t>aDvantages</a:t>
            </a:r>
            <a:r>
              <a:rPr lang="en-US" dirty="0" smtClean="0"/>
              <a:t> of online shopping</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2752" y="685800"/>
            <a:ext cx="5466521" cy="5308600"/>
          </a:xfrm>
        </p:spPr>
      </p:pic>
      <p:sp>
        <p:nvSpPr>
          <p:cNvPr id="4" name="Текст 3"/>
          <p:cNvSpPr>
            <a:spLocks noGrp="1"/>
          </p:cNvSpPr>
          <p:nvPr>
            <p:ph type="body" sz="half" idx="2"/>
          </p:nvPr>
        </p:nvSpPr>
        <p:spPr/>
        <p:txBody>
          <a:bodyPr>
            <a:noAutofit/>
          </a:bodyPr>
          <a:lstStyle/>
          <a:p>
            <a:pPr>
              <a:lnSpc>
                <a:spcPct val="170000"/>
              </a:lnSpc>
            </a:pPr>
            <a:r>
              <a:rPr lang="en-US" sz="1800" dirty="0" smtClean="0">
                <a:solidFill>
                  <a:schemeClr val="tx1"/>
                </a:solidFill>
              </a:rPr>
              <a:t>Online shopping has numerous advantages for the customers.</a:t>
            </a:r>
          </a:p>
          <a:p>
            <a:pPr>
              <a:lnSpc>
                <a:spcPct val="170000"/>
              </a:lnSpc>
            </a:pPr>
            <a:r>
              <a:rPr lang="en-US" sz="1800" b="1" dirty="0" smtClean="0">
                <a:solidFill>
                  <a:schemeClr val="tx1"/>
                </a:solidFill>
              </a:rPr>
              <a:t>First</a:t>
            </a:r>
            <a:r>
              <a:rPr lang="en-US" sz="1800" dirty="0" smtClean="0">
                <a:solidFill>
                  <a:schemeClr val="tx1"/>
                </a:solidFill>
              </a:rPr>
              <a:t>,  you can get the best bargain as the Internet  gives you the opportunity  to look at offers of many stores.</a:t>
            </a:r>
            <a:endParaRPr lang="ru-RU" sz="1800" dirty="0">
              <a:solidFill>
                <a:schemeClr val="tx1"/>
              </a:solidFill>
            </a:endParaRPr>
          </a:p>
        </p:txBody>
      </p:sp>
    </p:spTree>
    <p:extLst>
      <p:ext uri="{BB962C8B-B14F-4D97-AF65-F5344CB8AC3E}">
        <p14:creationId xmlns:p14="http://schemas.microsoft.com/office/powerpoint/2010/main" val="3629261323"/>
      </p:ext>
    </p:extLst>
  </p:cSld>
  <p:clrMapOvr>
    <a:masterClrMapping/>
  </p:clrMapOvr>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377</TotalTime>
  <Words>595</Words>
  <Application>Microsoft Office PowerPoint</Application>
  <PresentationFormat>Широкоэкранный</PresentationFormat>
  <Paragraphs>36</Paragraphs>
  <Slides>16</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16</vt:i4>
      </vt:variant>
    </vt:vector>
  </HeadingPairs>
  <TitlesOfParts>
    <vt:vector size="19" baseType="lpstr">
      <vt:lpstr>Century Gothic</vt:lpstr>
      <vt:lpstr>Wingdings 3</vt:lpstr>
      <vt:lpstr>Сектор</vt:lpstr>
      <vt:lpstr> online shopping</vt:lpstr>
      <vt:lpstr>Презентация PowerPoint</vt:lpstr>
      <vt:lpstr>Презентация PowerPoint</vt:lpstr>
      <vt:lpstr>Презентация PowerPoint</vt:lpstr>
      <vt:lpstr>Презентация PowerPoint</vt:lpstr>
      <vt:lpstr>B2b &amp; b2c</vt:lpstr>
      <vt:lpstr>Online shopping is a form of electronic commerce where the buyer is directly online to the seller’s computer usually via the internet. There is no  intermediary service.</vt:lpstr>
      <vt:lpstr>Презентация PowerPoint</vt:lpstr>
      <vt:lpstr>aDvantages of online shopping</vt:lpstr>
      <vt:lpstr>Second, you can save time. Online stores are usually available  24 hours a day, and many consumers have Internet access both at work and at home. Searching and browsing an online catalogue can be faster than browsing the aisles of a physical store.</vt:lpstr>
      <vt:lpstr>Презентация PowerPoint</vt:lpstr>
      <vt:lpstr>Disadvantages of online shopping</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online shopping</dc:title>
  <dc:creator>ПК</dc:creator>
  <cp:lastModifiedBy>Учитель</cp:lastModifiedBy>
  <cp:revision>31</cp:revision>
  <dcterms:created xsi:type="dcterms:W3CDTF">2014-12-25T16:20:48Z</dcterms:created>
  <dcterms:modified xsi:type="dcterms:W3CDTF">2016-11-30T06:50:27Z</dcterms:modified>
</cp:coreProperties>
</file>