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56" r:id="rId2"/>
    <p:sldId id="257" r:id="rId3"/>
    <p:sldId id="262" r:id="rId4"/>
    <p:sldId id="263" r:id="rId5"/>
    <p:sldId id="264" r:id="rId6"/>
    <p:sldId id="265" r:id="rId7"/>
    <p:sldId id="266" r:id="rId8"/>
    <p:sldId id="267" r:id="rId9"/>
    <p:sldId id="258" r:id="rId10"/>
    <p:sldId id="268" r:id="rId11"/>
    <p:sldId id="259" r:id="rId12"/>
    <p:sldId id="274" r:id="rId13"/>
    <p:sldId id="260" r:id="rId14"/>
    <p:sldId id="261" r:id="rId15"/>
    <p:sldId id="270" r:id="rId16"/>
    <p:sldId id="273"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5" autoAdjust="0"/>
    <p:restoredTop sz="94611" autoAdjust="0"/>
  </p:normalViewPr>
  <p:slideViewPr>
    <p:cSldViewPr snapToGrid="0" snapToObjects="1">
      <p:cViewPr varScale="1">
        <p:scale>
          <a:sx n="70" d="100"/>
          <a:sy n="70" d="100"/>
        </p:scale>
        <p:origin x="516" y="72"/>
      </p:cViewPr>
      <p:guideLst>
        <p:guide orient="horz" pos="2160"/>
        <p:guide pos="2880"/>
      </p:guideLst>
    </p:cSldViewPr>
  </p:slideViewPr>
  <p:outlineViewPr>
    <p:cViewPr>
      <p:scale>
        <a:sx n="33" d="100"/>
        <a:sy n="33" d="100"/>
      </p:scale>
      <p:origin x="0" y="816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Образец подзаголовка</a:t>
            </a:r>
            <a:endParaRPr lang="en-US" dirty="0"/>
          </a:p>
        </p:txBody>
      </p:sp>
      <p:sp>
        <p:nvSpPr>
          <p:cNvPr id="4" name="Date Placeholder 3"/>
          <p:cNvSpPr>
            <a:spLocks noGrp="1"/>
          </p:cNvSpPr>
          <p:nvPr>
            <p:ph type="dt" sz="half" idx="10"/>
          </p:nvPr>
        </p:nvSpPr>
        <p:spPr/>
        <p:txBody>
          <a:bodyPr/>
          <a:lstStyle/>
          <a:p>
            <a:fld id="{E30E2307-1E40-4E12-8716-25BFDA8E7013}" type="datetime1">
              <a:rPr lang="en-US" smtClean="0"/>
              <a:pPr/>
              <a:t>11/30/2016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en-US"/>
          </a:p>
        </p:txBody>
      </p:sp>
      <p:sp>
        <p:nvSpPr>
          <p:cNvPr id="4" name="Date Placeholder 3"/>
          <p:cNvSpPr>
            <a:spLocks noGrp="1"/>
          </p:cNvSpPr>
          <p:nvPr>
            <p:ph type="dt" sz="half" idx="10"/>
          </p:nvPr>
        </p:nvSpPr>
        <p:spPr/>
        <p:txBody>
          <a:bodyPr/>
          <a:lstStyle/>
          <a:p>
            <a:fld id="{E5CFCF5A-EA79-452C-A52C-1A2668C2E7DF}" type="datetime1">
              <a:rPr lang="en-US" smtClean="0"/>
              <a:pPr/>
              <a:t>11/30/2016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 загол.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E5C4C28-BD4B-4892-9A2D-6E19BD753A9A}" type="datetime1">
              <a:rPr lang="en-US" smtClean="0"/>
              <a:pPr/>
              <a:t>11/30/2016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en-US"/>
          </a:p>
        </p:txBody>
      </p:sp>
      <p:sp>
        <p:nvSpPr>
          <p:cNvPr id="4" name="Date Placeholder 3"/>
          <p:cNvSpPr>
            <a:spLocks noGrp="1"/>
          </p:cNvSpPr>
          <p:nvPr>
            <p:ph type="dt" sz="half" idx="10"/>
          </p:nvPr>
        </p:nvSpPr>
        <p:spPr/>
        <p:txBody>
          <a:bodyPr/>
          <a:lstStyle/>
          <a:p>
            <a:fld id="{61FD9D02-426E-46C9-9EE9-0DE1EF8B2838}" type="datetime1">
              <a:rPr lang="en-US" smtClean="0"/>
              <a:pPr/>
              <a:t>11/30/2016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
        <p:nvSpPr>
          <p:cNvPr id="7" name="Title 6"/>
          <p:cNvSpPr>
            <a:spLocks noGrp="1"/>
          </p:cNvSpPr>
          <p:nvPr>
            <p:ph type="title"/>
          </p:nvPr>
        </p:nvSpPr>
        <p:spPr/>
        <p:txBody>
          <a:bodyPr/>
          <a:lstStyle/>
          <a:p>
            <a:r>
              <a:rPr lang="en-US" smtClean="0"/>
              <a:t>Образец заголовка</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Образец текста</a:t>
            </a:r>
          </a:p>
        </p:txBody>
      </p:sp>
      <p:sp>
        <p:nvSpPr>
          <p:cNvPr id="4" name="Date Placeholder 3"/>
          <p:cNvSpPr>
            <a:spLocks noGrp="1"/>
          </p:cNvSpPr>
          <p:nvPr>
            <p:ph type="dt" sz="half" idx="10"/>
          </p:nvPr>
        </p:nvSpPr>
        <p:spPr/>
        <p:txBody>
          <a:bodyPr/>
          <a:lstStyle/>
          <a:p>
            <a:fld id="{7B8AEBBE-F8B2-42CF-9895-E86A608384EB}" type="datetime1">
              <a:rPr lang="en-US" smtClean="0"/>
              <a:pPr/>
              <a:t>11/30/2016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Образец заголовка</a:t>
            </a:r>
            <a:endParaRPr lang="en-US"/>
          </a:p>
        </p:txBody>
      </p:sp>
      <p:sp>
        <p:nvSpPr>
          <p:cNvPr id="5" name="Date Placeholder 4"/>
          <p:cNvSpPr>
            <a:spLocks noGrp="1"/>
          </p:cNvSpPr>
          <p:nvPr>
            <p:ph type="dt" sz="half" idx="10"/>
          </p:nvPr>
        </p:nvSpPr>
        <p:spPr/>
        <p:txBody>
          <a:bodyPr/>
          <a:lstStyle/>
          <a:p>
            <a:fld id="{E1FAA6B6-10E5-4810-BC9F-DA72D8452E73}" type="datetime1">
              <a:rPr lang="en-US" smtClean="0"/>
              <a:pPr/>
              <a:t>11/30/2016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en-US" dirty="0"/>
          </a:p>
        </p:txBody>
      </p:sp>
      <p:sp>
        <p:nvSpPr>
          <p:cNvPr id="7" name="Date Placeholder 6"/>
          <p:cNvSpPr>
            <a:spLocks noGrp="1"/>
          </p:cNvSpPr>
          <p:nvPr>
            <p:ph type="dt" sz="half" idx="10"/>
          </p:nvPr>
        </p:nvSpPr>
        <p:spPr/>
        <p:txBody>
          <a:bodyPr/>
          <a:lstStyle/>
          <a:p>
            <a:fld id="{6D18D072-EF12-4AA2-BD71-ABC68B06D0E2}" type="datetime1">
              <a:rPr lang="en-US" smtClean="0"/>
              <a:pPr/>
              <a:t>11/30/2016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Образец заголовка</a:t>
            </a:r>
            <a:endParaRPr lang="en-US"/>
          </a:p>
        </p:txBody>
      </p:sp>
      <p:sp>
        <p:nvSpPr>
          <p:cNvPr id="3" name="Date Placeholder 2"/>
          <p:cNvSpPr>
            <a:spLocks noGrp="1"/>
          </p:cNvSpPr>
          <p:nvPr>
            <p:ph type="dt" sz="half" idx="10"/>
          </p:nvPr>
        </p:nvSpPr>
        <p:spPr/>
        <p:txBody>
          <a:bodyPr/>
          <a:lstStyle/>
          <a:p>
            <a:fld id="{B8CDBF60-6CC3-4B74-A60D-3486985E4346}" type="datetime1">
              <a:rPr lang="en-US" smtClean="0"/>
              <a:pPr/>
              <a:t>11/30/2016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22714818-984F-4759-BF72-A33BDC1963BD}" type="datetime1">
              <a:rPr lang="en-US" smtClean="0"/>
              <a:pPr/>
              <a:t>11/30/2016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EA7E191-5F94-4FC1-B823-BD7CABF7FA06}" type="datetime1">
              <a:rPr lang="en-US" smtClean="0"/>
              <a:pPr/>
              <a:t>11/30/2016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Образец текста</a:t>
            </a:r>
          </a:p>
        </p:txBody>
      </p:sp>
      <p:sp>
        <p:nvSpPr>
          <p:cNvPr id="5" name="Date Placeholder 4"/>
          <p:cNvSpPr>
            <a:spLocks noGrp="1"/>
          </p:cNvSpPr>
          <p:nvPr>
            <p:ph type="dt" sz="half" idx="10"/>
          </p:nvPr>
        </p:nvSpPr>
        <p:spPr/>
        <p:txBody>
          <a:bodyPr/>
          <a:lstStyle/>
          <a:p>
            <a:fld id="{88856D55-EFBE-4F9B-8A5F-09D42CA22A9B}" type="datetime1">
              <a:rPr lang="en-US" smtClean="0"/>
              <a:pPr/>
              <a:t>11/30/2016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Чтобы добавить рисунок, перетащите его на заполнитель или щелкните значок</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9D1D110F-3F4E-48D9-B8AA-5D0E825AFDBA}" type="datetime1">
              <a:rPr lang="en-US" smtClean="0"/>
              <a:pPr/>
              <a:t>11/30/2016</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dirty="0"/>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687D7A59-36E2-48B9-B146-C1E59501F63F}" type="slidenum">
              <a:rPr lang="en-US" smtClean="0"/>
              <a:pPr/>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23.jpg"/><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29.jpg"/><Relationship Id="rId5" Type="http://schemas.openxmlformats.org/officeDocument/2006/relationships/image" Target="../media/image28.jp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азвание 5"/>
          <p:cNvSpPr>
            <a:spLocks noGrp="1"/>
          </p:cNvSpPr>
          <p:nvPr>
            <p:ph type="ctrTitle"/>
          </p:nvPr>
        </p:nvSpPr>
        <p:spPr>
          <a:xfrm>
            <a:off x="685800" y="319066"/>
            <a:ext cx="7772400" cy="1780108"/>
          </a:xfrm>
        </p:spPr>
        <p:txBody>
          <a:bodyPr>
            <a:normAutofit fontScale="90000"/>
          </a:bodyPr>
          <a:lstStyle/>
          <a:p>
            <a:r>
              <a:rPr lang="en-US" sz="4800" dirty="0" smtClean="0">
                <a:effectLst>
                  <a:outerShdw blurRad="50800" dist="38100" dir="13500000" algn="br" rotWithShape="0">
                    <a:prstClr val="black">
                      <a:alpha val="40000"/>
                    </a:prstClr>
                  </a:outerShdw>
                </a:effectLst>
              </a:rPr>
              <a:t>SHOPPING IN GREAT BRITAIN : </a:t>
            </a:r>
            <a:r>
              <a:rPr lang="en-US" sz="4000" dirty="0" smtClean="0">
                <a:effectLst>
                  <a:outerShdw blurRad="50800" dist="38100" dir="13500000" algn="br" rotWithShape="0">
                    <a:prstClr val="black">
                      <a:alpha val="40000"/>
                    </a:prstClr>
                  </a:outerShdw>
                </a:effectLst>
              </a:rPr>
              <a:t>the most popular shops and shopping </a:t>
            </a:r>
            <a:r>
              <a:rPr lang="en-US" sz="4000" dirty="0" smtClean="0">
                <a:effectLst>
                  <a:outerShdw blurRad="50800" dist="38100" dir="13500000" algn="br" rotWithShape="0">
                    <a:prstClr val="black">
                      <a:alpha val="40000"/>
                    </a:prstClr>
                  </a:outerShdw>
                </a:effectLst>
              </a:rPr>
              <a:t>centers</a:t>
            </a:r>
            <a:endParaRPr lang="ru-RU" sz="4800" dirty="0">
              <a:effectLst>
                <a:outerShdw blurRad="50800" dist="38100" dir="13500000" algn="br" rotWithShape="0">
                  <a:prstClr val="black">
                    <a:alpha val="40000"/>
                  </a:prstClr>
                </a:outerShdw>
              </a:effectLst>
            </a:endParaRPr>
          </a:p>
        </p:txBody>
      </p:sp>
      <p:sp>
        <p:nvSpPr>
          <p:cNvPr id="7" name="Подзаголовок 6"/>
          <p:cNvSpPr>
            <a:spLocks noGrp="1"/>
          </p:cNvSpPr>
          <p:nvPr>
            <p:ph type="subTitle" idx="1"/>
          </p:nvPr>
        </p:nvSpPr>
        <p:spPr>
          <a:xfrm>
            <a:off x="1193888" y="4471949"/>
            <a:ext cx="7264311" cy="1473200"/>
          </a:xfrm>
        </p:spPr>
        <p:txBody>
          <a:bodyPr>
            <a:normAutofit lnSpcReduction="10000"/>
          </a:bodyPr>
          <a:lstStyle/>
          <a:p>
            <a:r>
              <a:rPr lang="en-US" dirty="0" smtClean="0">
                <a:solidFill>
                  <a:srgbClr val="0070C0"/>
                </a:solidFill>
                <a:effectLst>
                  <a:outerShdw blurRad="50800" dist="38100" dir="13500000" algn="br" rotWithShape="0">
                    <a:prstClr val="black">
                      <a:alpha val="40000"/>
                    </a:prstClr>
                  </a:outerShdw>
                </a:effectLst>
              </a:rPr>
              <a:t>The presentation of Anastasia </a:t>
            </a:r>
            <a:r>
              <a:rPr lang="en-US" dirty="0" err="1" smtClean="0">
                <a:solidFill>
                  <a:srgbClr val="0070C0"/>
                </a:solidFill>
                <a:effectLst>
                  <a:outerShdw blurRad="50800" dist="38100" dir="13500000" algn="br" rotWithShape="0">
                    <a:prstClr val="black">
                      <a:alpha val="40000"/>
                    </a:prstClr>
                  </a:outerShdw>
                </a:effectLst>
              </a:rPr>
              <a:t>Kashkan</a:t>
            </a:r>
            <a:r>
              <a:rPr lang="en-US" dirty="0" smtClean="0">
                <a:solidFill>
                  <a:srgbClr val="0070C0"/>
                </a:solidFill>
                <a:effectLst>
                  <a:outerShdw blurRad="50800" dist="38100" dir="13500000" algn="br" rotWithShape="0">
                    <a:prstClr val="black">
                      <a:alpha val="40000"/>
                    </a:prstClr>
                  </a:outerShdw>
                </a:effectLst>
              </a:rPr>
              <a:t>,</a:t>
            </a:r>
            <a:r>
              <a:rPr lang="ru-RU" dirty="0" smtClean="0">
                <a:solidFill>
                  <a:srgbClr val="0070C0"/>
                </a:solidFill>
                <a:effectLst>
                  <a:outerShdw blurRad="50800" dist="38100" dir="13500000" algn="br" rotWithShape="0">
                    <a:prstClr val="black">
                      <a:alpha val="40000"/>
                    </a:prstClr>
                  </a:outerShdw>
                </a:effectLst>
              </a:rPr>
              <a:t> </a:t>
            </a:r>
            <a:endParaRPr lang="en-US" dirty="0" smtClean="0">
              <a:solidFill>
                <a:srgbClr val="0070C0"/>
              </a:solidFill>
              <a:effectLst>
                <a:outerShdw blurRad="50800" dist="38100" dir="13500000" algn="br" rotWithShape="0">
                  <a:prstClr val="black">
                    <a:alpha val="40000"/>
                  </a:prstClr>
                </a:outerShdw>
              </a:effectLst>
            </a:endParaRPr>
          </a:p>
          <a:p>
            <a:r>
              <a:rPr lang="en-US" dirty="0">
                <a:solidFill>
                  <a:srgbClr val="0070C0"/>
                </a:solidFill>
                <a:effectLst>
                  <a:outerShdw blurRad="50800" dist="38100" dir="13500000" algn="br" rotWithShape="0">
                    <a:prstClr val="black">
                      <a:alpha val="40000"/>
                    </a:prstClr>
                  </a:outerShdw>
                </a:effectLst>
              </a:rPr>
              <a:t>F</a:t>
            </a:r>
            <a:r>
              <a:rPr lang="en-US" dirty="0" smtClean="0">
                <a:solidFill>
                  <a:srgbClr val="0070C0"/>
                </a:solidFill>
                <a:effectLst>
                  <a:outerShdw blurRad="50800" dist="38100" dir="13500000" algn="br" rotWithShape="0">
                    <a:prstClr val="black">
                      <a:alpha val="40000"/>
                    </a:prstClr>
                  </a:outerShdw>
                </a:effectLst>
              </a:rPr>
              <a:t>orm </a:t>
            </a:r>
            <a:r>
              <a:rPr lang="en-US" dirty="0" smtClean="0">
                <a:solidFill>
                  <a:srgbClr val="0070C0"/>
                </a:solidFill>
                <a:effectLst>
                  <a:outerShdw blurRad="50800" dist="38100" dir="13500000" algn="br" rotWithShape="0">
                    <a:prstClr val="black">
                      <a:alpha val="40000"/>
                    </a:prstClr>
                  </a:outerShdw>
                </a:effectLst>
              </a:rPr>
              <a:t>8 “A</a:t>
            </a:r>
            <a:r>
              <a:rPr lang="en-US" dirty="0" smtClean="0">
                <a:solidFill>
                  <a:srgbClr val="0070C0"/>
                </a:solidFill>
                <a:effectLst>
                  <a:outerShdw blurRad="50800" dist="38100" dir="13500000" algn="br" rotWithShape="0">
                    <a:prstClr val="black">
                      <a:alpha val="40000"/>
                    </a:prstClr>
                  </a:outerShdw>
                </a:effectLst>
              </a:rPr>
              <a:t>”,</a:t>
            </a:r>
          </a:p>
          <a:p>
            <a:r>
              <a:rPr lang="en-US" dirty="0" smtClean="0">
                <a:solidFill>
                  <a:srgbClr val="0070C0"/>
                </a:solidFill>
                <a:effectLst>
                  <a:outerShdw blurRad="50800" dist="38100" dir="13500000" algn="br" rotWithShape="0">
                    <a:prstClr val="black">
                      <a:alpha val="40000"/>
                    </a:prstClr>
                  </a:outerShdw>
                </a:effectLst>
              </a:rPr>
              <a:t>“</a:t>
            </a:r>
            <a:r>
              <a:rPr lang="en-US" dirty="0" err="1" smtClean="0">
                <a:solidFill>
                  <a:srgbClr val="0070C0"/>
                </a:solidFill>
                <a:effectLst>
                  <a:outerShdw blurRad="50800" dist="38100" dir="13500000" algn="br" rotWithShape="0">
                    <a:prstClr val="black">
                      <a:alpha val="40000"/>
                    </a:prstClr>
                  </a:outerShdw>
                </a:effectLst>
              </a:rPr>
              <a:t>Sosny</a:t>
            </a:r>
            <a:r>
              <a:rPr lang="en-US" dirty="0" smtClean="0">
                <a:solidFill>
                  <a:srgbClr val="0070C0"/>
                </a:solidFill>
                <a:effectLst>
                  <a:outerShdw blurRad="50800" dist="38100" dir="13500000" algn="br" rotWithShape="0">
                    <a:prstClr val="black">
                      <a:alpha val="40000"/>
                    </a:prstClr>
                  </a:outerShdw>
                </a:effectLst>
              </a:rPr>
              <a:t> “ school</a:t>
            </a:r>
            <a:endParaRPr lang="en-US" dirty="0" smtClean="0">
              <a:solidFill>
                <a:srgbClr val="0070C0"/>
              </a:solidFill>
              <a:effectLst>
                <a:outerShdw blurRad="50800" dist="38100" dir="13500000" algn="br" rotWithShape="0">
                  <a:prstClr val="black">
                    <a:alpha val="40000"/>
                  </a:prstClr>
                </a:outerShdw>
              </a:effectLst>
            </a:endParaRPr>
          </a:p>
          <a:p>
            <a:r>
              <a:rPr lang="en-US" dirty="0" smtClean="0">
                <a:solidFill>
                  <a:srgbClr val="0070C0"/>
                </a:solidFill>
                <a:effectLst>
                  <a:outerShdw blurRad="50800" dist="38100" dir="13500000" algn="br" rotWithShape="0">
                    <a:prstClr val="black">
                      <a:alpha val="40000"/>
                    </a:prstClr>
                  </a:outerShdw>
                </a:effectLst>
              </a:rPr>
              <a:t>Teacher T.V. </a:t>
            </a:r>
            <a:r>
              <a:rPr lang="en-US" dirty="0" err="1" smtClean="0">
                <a:solidFill>
                  <a:srgbClr val="0070C0"/>
                </a:solidFill>
                <a:effectLst>
                  <a:outerShdw blurRad="50800" dist="38100" dir="13500000" algn="br" rotWithShape="0">
                    <a:prstClr val="black">
                      <a:alpha val="40000"/>
                    </a:prstClr>
                  </a:outerShdw>
                </a:effectLst>
              </a:rPr>
              <a:t>Kosormygina</a:t>
            </a:r>
            <a:r>
              <a:rPr lang="en-US" dirty="0" smtClean="0">
                <a:solidFill>
                  <a:srgbClr val="0070C0"/>
                </a:solidFill>
                <a:effectLst>
                  <a:outerShdw blurRad="50800" dist="38100" dir="13500000" algn="br" rotWithShape="0">
                    <a:prstClr val="black">
                      <a:alpha val="40000"/>
                    </a:prstClr>
                  </a:outerShdw>
                </a:effectLst>
              </a:rPr>
              <a:t> </a:t>
            </a:r>
            <a:r>
              <a:rPr lang="en-US" dirty="0" smtClean="0">
                <a:solidFill>
                  <a:srgbClr val="0070C0"/>
                </a:solidFill>
                <a:effectLst>
                  <a:outerShdw blurRad="50800" dist="38100" dir="13500000" algn="br" rotWithShape="0">
                    <a:prstClr val="black">
                      <a:alpha val="40000"/>
                    </a:prstClr>
                  </a:outerShdw>
                </a:effectLst>
              </a:rPr>
              <a:t> </a:t>
            </a:r>
            <a:endParaRPr lang="ru-RU" dirty="0">
              <a:solidFill>
                <a:srgbClr val="0070C0"/>
              </a:solidFill>
              <a:effectLst>
                <a:outerShdw blurRad="50800" dist="38100" dir="13500000" algn="br" rotWithShape="0">
                  <a:prstClr val="black">
                    <a:alpha val="40000"/>
                  </a:prstClr>
                </a:outerShdw>
              </a:effectLst>
            </a:endParaRPr>
          </a:p>
        </p:txBody>
      </p:sp>
      <p:pic>
        <p:nvPicPr>
          <p:cNvPr id="2" name="Изображение 1"/>
          <p:cNvPicPr>
            <a:picLocks noChangeAspect="1"/>
          </p:cNvPicPr>
          <p:nvPr/>
        </p:nvPicPr>
        <p:blipFill>
          <a:blip r:embed="rId3"/>
          <a:stretch>
            <a:fillRect/>
          </a:stretch>
        </p:blipFill>
        <p:spPr>
          <a:xfrm>
            <a:off x="2539139" y="2082802"/>
            <a:ext cx="4338097" cy="2312539"/>
          </a:xfrm>
          <a:prstGeom prst="rect">
            <a:avLst/>
          </a:prstGeom>
          <a:ln>
            <a:noFill/>
          </a:ln>
          <a:effectLst>
            <a:softEdge rad="112500"/>
          </a:effectLst>
        </p:spPr>
      </p:pic>
      <p:sp>
        <p:nvSpPr>
          <p:cNvPr id="3" name="Прямоугольник 2"/>
          <p:cNvSpPr/>
          <p:nvPr/>
        </p:nvSpPr>
        <p:spPr>
          <a:xfrm>
            <a:off x="3731866" y="6021757"/>
            <a:ext cx="1680268" cy="369332"/>
          </a:xfrm>
          <a:prstGeom prst="rect">
            <a:avLst/>
          </a:prstGeom>
        </p:spPr>
        <p:txBody>
          <a:bodyPr wrap="none">
            <a:spAutoFit/>
          </a:bodyPr>
          <a:lstStyle/>
          <a:p>
            <a:r>
              <a:rPr lang="en-US" dirty="0">
                <a:solidFill>
                  <a:schemeClr val="tx2">
                    <a:lumMod val="60000"/>
                    <a:lumOff val="40000"/>
                  </a:schemeClr>
                </a:solidFill>
                <a:effectLst>
                  <a:outerShdw blurRad="50800" dist="38100" dir="13500000" algn="br" rotWithShape="0">
                    <a:prstClr val="black">
                      <a:alpha val="40000"/>
                    </a:prstClr>
                  </a:outerShdw>
                </a:effectLst>
              </a:rPr>
              <a:t>December 2014</a:t>
            </a:r>
            <a:endParaRPr lang="ru-RU" dirty="0">
              <a:solidFill>
                <a:schemeClr val="tx2">
                  <a:lumMod val="60000"/>
                  <a:lumOff val="40000"/>
                </a:schemeClr>
              </a:solidFill>
              <a:effectLst>
                <a:outerShdw blurRad="50800" dist="38100" dir="13500000" algn="br" rotWithShape="0">
                  <a:prstClr val="black">
                    <a:alpha val="40000"/>
                  </a:prstClr>
                </a:outerShdw>
              </a:effectLst>
            </a:endParaRPr>
          </a:p>
        </p:txBody>
      </p:sp>
    </p:spTree>
    <p:custDataLst>
      <p:tags r:id="rId1"/>
    </p:custDataLst>
    <p:extLst>
      <p:ext uri="{BB962C8B-B14F-4D97-AF65-F5344CB8AC3E}">
        <p14:creationId xmlns:p14="http://schemas.microsoft.com/office/powerpoint/2010/main" val="3809587301"/>
      </p:ext>
    </p:extLst>
  </p:cSld>
  <p:clrMapOvr>
    <a:masterClrMapping/>
  </p:clrMapOvr>
  <mc:AlternateContent xmlns:mc="http://schemas.openxmlformats.org/markup-compatibility/2006" xmlns:p14="http://schemas.microsoft.com/office/powerpoint/2010/main">
    <mc:Choice Requires="p14">
      <p:transition spd="slow" p14:dur="1600" advTm="6486">
        <p14:prism isInverted="1"/>
      </p:transition>
    </mc:Choice>
    <mc:Fallback xmlns="">
      <p:transition xmlns:p14="http://schemas.microsoft.com/office/powerpoint/2010/main" spd="slow" advTm="648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000"/>
                                        <p:tgtEl>
                                          <p:spTgt spid="7">
                                            <p:txEl>
                                              <p:pRg st="1" end="1"/>
                                            </p:txEl>
                                          </p:spTgt>
                                        </p:tgtEl>
                                      </p:cBhvr>
                                    </p:animEffect>
                                    <p:anim calcmode="lin" valueType="num">
                                      <p:cBhvr>
                                        <p:cTn id="2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1000"/>
                                        <p:tgtEl>
                                          <p:spTgt spid="7">
                                            <p:txEl>
                                              <p:pRg st="2" end="2"/>
                                            </p:txEl>
                                          </p:spTgt>
                                        </p:tgtEl>
                                      </p:cBhvr>
                                    </p:animEffect>
                                    <p:anim calcmode="lin" valueType="num">
                                      <p:cBhvr>
                                        <p:cTn id="2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fade">
                                      <p:cBhvr>
                                        <p:cTn id="35" dur="1000"/>
                                        <p:tgtEl>
                                          <p:spTgt spid="7">
                                            <p:txEl>
                                              <p:pRg st="3" end="3"/>
                                            </p:txEl>
                                          </p:spTgt>
                                        </p:tgtEl>
                                      </p:cBhvr>
                                    </p:animEffect>
                                    <p:anim calcmode="lin" valueType="num">
                                      <p:cBhvr>
                                        <p:cTn id="36"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edge">
                                      <p:cBhvr>
                                        <p:cTn id="4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азвание 2"/>
          <p:cNvSpPr>
            <a:spLocks noGrp="1"/>
          </p:cNvSpPr>
          <p:nvPr>
            <p:ph type="title"/>
          </p:nvPr>
        </p:nvSpPr>
        <p:spPr/>
        <p:txBody>
          <a:bodyPr>
            <a:normAutofit/>
          </a:bodyPr>
          <a:lstStyle/>
          <a:p>
            <a:r>
              <a:rPr lang="en-US" sz="2400" dirty="0" smtClean="0">
                <a:effectLst>
                  <a:outerShdw blurRad="50800" dist="38100" dir="13500000" algn="br" rotWithShape="0">
                    <a:prstClr val="black">
                      <a:alpha val="40000"/>
                    </a:prstClr>
                  </a:outerShdw>
                </a:effectLst>
              </a:rPr>
              <a:t>Westfield </a:t>
            </a:r>
            <a:r>
              <a:rPr lang="en-US" sz="1800" dirty="0" smtClean="0">
                <a:effectLst>
                  <a:outerShdw blurRad="50800" dist="38100" dir="13500000" algn="br" rotWithShape="0">
                    <a:prstClr val="black">
                      <a:alpha val="40000"/>
                    </a:prstClr>
                  </a:outerShdw>
                </a:effectLst>
              </a:rPr>
              <a:t>is the biggest shopping center in Europe.</a:t>
            </a:r>
            <a:endParaRPr lang="ru-RU" sz="2400" dirty="0">
              <a:effectLst>
                <a:outerShdw blurRad="50800" dist="38100" dir="13500000" algn="br" rotWithShape="0">
                  <a:prstClr val="black">
                    <a:alpha val="40000"/>
                  </a:prstClr>
                </a:outerShdw>
              </a:effectLst>
            </a:endParaRPr>
          </a:p>
        </p:txBody>
      </p:sp>
      <p:pic>
        <p:nvPicPr>
          <p:cNvPr id="4" name="Изображение 3"/>
          <p:cNvPicPr>
            <a:picLocks noChangeAspect="1"/>
          </p:cNvPicPr>
          <p:nvPr/>
        </p:nvPicPr>
        <p:blipFill>
          <a:blip r:embed="rId3"/>
          <a:stretch>
            <a:fillRect/>
          </a:stretch>
        </p:blipFill>
        <p:spPr>
          <a:xfrm>
            <a:off x="3963040" y="2899608"/>
            <a:ext cx="4986503" cy="3581217"/>
          </a:xfrm>
          <a:prstGeom prst="rect">
            <a:avLst/>
          </a:prstGeom>
          <a:ln>
            <a:noFill/>
          </a:ln>
          <a:effectLst>
            <a:softEdge rad="112500"/>
          </a:effectLst>
        </p:spPr>
      </p:pic>
      <p:pic>
        <p:nvPicPr>
          <p:cNvPr id="5" name="Изображение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8745" y="4525175"/>
            <a:ext cx="3353971" cy="2230522"/>
          </a:xfrm>
          <a:prstGeom prst="rect">
            <a:avLst/>
          </a:prstGeom>
          <a:ln>
            <a:noFill/>
          </a:ln>
          <a:effectLst>
            <a:softEdge rad="112500"/>
          </a:effectLst>
        </p:spPr>
      </p:pic>
      <p:pic>
        <p:nvPicPr>
          <p:cNvPr id="6" name="Изображение 5"/>
          <p:cNvPicPr>
            <a:picLocks noChangeAspect="1"/>
          </p:cNvPicPr>
          <p:nvPr/>
        </p:nvPicPr>
        <p:blipFill>
          <a:blip r:embed="rId5"/>
          <a:stretch>
            <a:fillRect/>
          </a:stretch>
        </p:blipFill>
        <p:spPr>
          <a:xfrm>
            <a:off x="258745" y="2198227"/>
            <a:ext cx="3353971" cy="2111908"/>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032592788"/>
      </p:ext>
    </p:extLst>
  </p:cSld>
  <p:clrMapOvr>
    <a:masterClrMapping/>
  </p:clrMapOvr>
  <mc:AlternateContent xmlns:mc="http://schemas.openxmlformats.org/markup-compatibility/2006" xmlns:p14="http://schemas.microsoft.com/office/powerpoint/2010/main">
    <mc:Choice Requires="p14">
      <p:transition spd="slow" p14:dur="1400" advTm="7316">
        <p14:doors dir="vert"/>
      </p:transition>
    </mc:Choice>
    <mc:Fallback xmlns="">
      <p:transition xmlns:p14="http://schemas.microsoft.com/office/powerpoint/2010/main" spd="slow" advTm="731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edge">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edge">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edge">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sainsburys-supermarket-head-office-780.jp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l="-14427" b="-796"/>
          <a:stretch/>
        </p:blipFill>
        <p:spPr>
          <a:xfrm>
            <a:off x="-282309" y="2086927"/>
            <a:ext cx="4123578" cy="2092656"/>
          </a:xfrm>
          <a:prstGeom prst="rect">
            <a:avLst/>
          </a:prstGeom>
          <a:ln>
            <a:noFill/>
          </a:ln>
          <a:effectLst>
            <a:softEdge rad="112500"/>
          </a:effectLst>
        </p:spPr>
      </p:pic>
      <p:sp>
        <p:nvSpPr>
          <p:cNvPr id="3" name="Название 2"/>
          <p:cNvSpPr>
            <a:spLocks noGrp="1"/>
          </p:cNvSpPr>
          <p:nvPr>
            <p:ph type="title"/>
          </p:nvPr>
        </p:nvSpPr>
        <p:spPr/>
        <p:txBody>
          <a:bodyPr>
            <a:normAutofit/>
          </a:bodyPr>
          <a:lstStyle/>
          <a:p>
            <a:r>
              <a:rPr lang="en-US" sz="2400" dirty="0">
                <a:effectLst>
                  <a:outerShdw blurRad="50800" dist="38100" dir="13500000" algn="br" rotWithShape="0">
                    <a:prstClr val="black">
                      <a:alpha val="40000"/>
                    </a:prstClr>
                  </a:outerShdw>
                </a:effectLst>
              </a:rPr>
              <a:t>Sainsbury's</a:t>
            </a:r>
            <a:r>
              <a:rPr lang="en-US" sz="1800" dirty="0">
                <a:effectLst>
                  <a:outerShdw blurRad="50800" dist="38100" dir="13500000" algn="br" rotWithShape="0">
                    <a:prstClr val="black">
                      <a:alpha val="40000"/>
                    </a:prstClr>
                  </a:outerShdw>
                </a:effectLst>
              </a:rPr>
              <a:t> is the third largest chain of supermarkets in the United Kingdom. Founded in 1869 by John James </a:t>
            </a:r>
            <a:r>
              <a:rPr lang="en-US" sz="1800" dirty="0" smtClean="0">
                <a:effectLst>
                  <a:outerShdw blurRad="50800" dist="38100" dir="13500000" algn="br" rotWithShape="0">
                    <a:prstClr val="black">
                      <a:alpha val="40000"/>
                    </a:prstClr>
                  </a:outerShdw>
                </a:effectLst>
              </a:rPr>
              <a:t>Sainsbury </a:t>
            </a:r>
            <a:r>
              <a:rPr lang="en-US" sz="1800" dirty="0">
                <a:effectLst>
                  <a:outerShdw blurRad="50800" dist="38100" dir="13500000" algn="br" rotWithShape="0">
                    <a:prstClr val="black">
                      <a:alpha val="40000"/>
                    </a:prstClr>
                  </a:outerShdw>
                </a:effectLst>
              </a:rPr>
              <a:t>with a shop in Drury Lane, London, the company became the largest </a:t>
            </a:r>
            <a:r>
              <a:rPr lang="en-US" sz="1800" dirty="0" smtClean="0">
                <a:effectLst>
                  <a:outerShdw blurRad="50800" dist="38100" dir="13500000" algn="br" rotWithShape="0">
                    <a:prstClr val="black">
                      <a:alpha val="40000"/>
                    </a:prstClr>
                  </a:outerShdw>
                </a:effectLst>
              </a:rPr>
              <a:t>grocery.</a:t>
            </a:r>
            <a:endParaRPr lang="ru-RU" sz="1800" dirty="0">
              <a:effectLst>
                <a:outerShdw blurRad="50800" dist="38100" dir="13500000" algn="br" rotWithShape="0">
                  <a:prstClr val="black">
                    <a:alpha val="40000"/>
                  </a:prstClr>
                </a:outerShdw>
              </a:effectLst>
            </a:endParaRPr>
          </a:p>
        </p:txBody>
      </p:sp>
      <p:pic>
        <p:nvPicPr>
          <p:cNvPr id="5" name="Изображение 4" descr="3-supermarket.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66628" y="2912358"/>
            <a:ext cx="4346206" cy="3032793"/>
          </a:xfrm>
          <a:prstGeom prst="rect">
            <a:avLst/>
          </a:prstGeom>
          <a:ln>
            <a:noFill/>
          </a:ln>
          <a:effectLst>
            <a:softEdge rad="112500"/>
          </a:effectLst>
        </p:spPr>
      </p:pic>
      <p:pic>
        <p:nvPicPr>
          <p:cNvPr id="6" name="Изображение 5" descr="sainsburys.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8699" y="4578083"/>
            <a:ext cx="4130873" cy="1977235"/>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447627014"/>
      </p:ext>
    </p:extLst>
  </p:cSld>
  <p:clrMapOvr>
    <a:masterClrMapping/>
  </p:clrMapOvr>
  <p:transition spd="slow" advTm="8292">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edge">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edge">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edge">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азвание 2"/>
          <p:cNvSpPr>
            <a:spLocks noGrp="1"/>
          </p:cNvSpPr>
          <p:nvPr>
            <p:ph type="title"/>
          </p:nvPr>
        </p:nvSpPr>
        <p:spPr/>
        <p:txBody>
          <a:bodyPr>
            <a:normAutofit/>
          </a:bodyPr>
          <a:lstStyle/>
          <a:p>
            <a:r>
              <a:rPr lang="en-US" sz="2000" dirty="0" smtClean="0">
                <a:effectLst>
                  <a:outerShdw blurRad="50800" dist="38100" dir="16200000" rotWithShape="0">
                    <a:prstClr val="black">
                      <a:alpha val="40000"/>
                    </a:prstClr>
                  </a:outerShdw>
                </a:effectLst>
              </a:rPr>
              <a:t>Harrods</a:t>
            </a:r>
            <a:r>
              <a:rPr lang="ru-RU" sz="1800" dirty="0" smtClean="0">
                <a:effectLst>
                  <a:outerShdw blurRad="50800" dist="38100" dir="16200000" rotWithShape="0">
                    <a:prstClr val="black">
                      <a:alpha val="40000"/>
                    </a:prstClr>
                  </a:outerShdw>
                </a:effectLst>
              </a:rPr>
              <a:t> </a:t>
            </a:r>
            <a:r>
              <a:rPr lang="en-US" sz="1800" dirty="0" smtClean="0">
                <a:effectLst>
                  <a:outerShdw blurRad="50800" dist="38100" dir="16200000" rotWithShape="0">
                    <a:prstClr val="black">
                      <a:alpha val="40000"/>
                    </a:prstClr>
                  </a:outerShdw>
                </a:effectLst>
              </a:rPr>
              <a:t>is the most popular and one of  the most expensive shopping </a:t>
            </a:r>
            <a:r>
              <a:rPr lang="en-US" sz="1800" dirty="0" err="1" smtClean="0">
                <a:effectLst>
                  <a:outerShdw blurRad="50800" dist="38100" dir="16200000" rotWithShape="0">
                    <a:prstClr val="black">
                      <a:alpha val="40000"/>
                    </a:prstClr>
                  </a:outerShdw>
                </a:effectLst>
              </a:rPr>
              <a:t>centres</a:t>
            </a:r>
            <a:r>
              <a:rPr lang="en-US" sz="1800" dirty="0" smtClean="0">
                <a:effectLst>
                  <a:outerShdw blurRad="50800" dist="38100" dir="16200000" rotWithShape="0">
                    <a:prstClr val="black">
                      <a:alpha val="40000"/>
                    </a:prstClr>
                  </a:outerShdw>
                </a:effectLst>
              </a:rPr>
              <a:t> of London. </a:t>
            </a:r>
            <a:endParaRPr lang="ru-RU" sz="1800" dirty="0">
              <a:effectLst>
                <a:outerShdw blurRad="50800" dist="38100" dir="16200000" rotWithShape="0">
                  <a:prstClr val="black">
                    <a:alpha val="40000"/>
                  </a:prstClr>
                </a:outerShdw>
              </a:effectLst>
            </a:endParaRPr>
          </a:p>
        </p:txBody>
      </p:sp>
      <p:pic>
        <p:nvPicPr>
          <p:cNvPr id="15" name="Содержимое 14"/>
          <p:cNvPicPr>
            <a:picLocks noGrp="1" noChangeAspect="1"/>
          </p:cNvPicPr>
          <p:nvPr>
            <p:ph idx="1"/>
          </p:nvPr>
        </p:nvPicPr>
        <p:blipFill>
          <a:blip r:embed="rId2"/>
          <a:srcRect l="-8101" r="-8101"/>
          <a:stretch>
            <a:fillRect/>
          </a:stretch>
        </p:blipFill>
        <p:spPr>
          <a:xfrm>
            <a:off x="-108093" y="2556521"/>
            <a:ext cx="5512747" cy="4081143"/>
          </a:xfrm>
          <a:prstGeom prst="rect">
            <a:avLst/>
          </a:prstGeom>
          <a:ln>
            <a:noFill/>
          </a:ln>
          <a:effectLst>
            <a:softEdge rad="112500"/>
          </a:effectLst>
        </p:spPr>
      </p:pic>
      <p:pic>
        <p:nvPicPr>
          <p:cNvPr id="4" name="Изображение 3"/>
          <p:cNvPicPr>
            <a:picLocks noChangeAspect="1"/>
          </p:cNvPicPr>
          <p:nvPr/>
        </p:nvPicPr>
        <p:blipFill>
          <a:blip r:embed="rId3"/>
          <a:stretch>
            <a:fillRect/>
          </a:stretch>
        </p:blipFill>
        <p:spPr>
          <a:xfrm>
            <a:off x="5054217" y="2556521"/>
            <a:ext cx="3287436" cy="2063890"/>
          </a:xfrm>
          <a:prstGeom prst="rect">
            <a:avLst/>
          </a:prstGeom>
          <a:ln>
            <a:noFill/>
          </a:ln>
          <a:effectLst>
            <a:softEdge rad="112500"/>
          </a:effectLst>
        </p:spPr>
      </p:pic>
      <p:pic>
        <p:nvPicPr>
          <p:cNvPr id="6" name="Изображение 5"/>
          <p:cNvPicPr>
            <a:picLocks noChangeAspect="1"/>
          </p:cNvPicPr>
          <p:nvPr/>
        </p:nvPicPr>
        <p:blipFill>
          <a:blip r:embed="rId4"/>
          <a:stretch>
            <a:fillRect/>
          </a:stretch>
        </p:blipFill>
        <p:spPr>
          <a:xfrm>
            <a:off x="5054217" y="4732665"/>
            <a:ext cx="3287436" cy="1905000"/>
          </a:xfrm>
          <a:prstGeom prst="rect">
            <a:avLst/>
          </a:prstGeom>
          <a:ln>
            <a:noFill/>
          </a:ln>
          <a:effectLst>
            <a:softEdge rad="112500"/>
          </a:effectLst>
        </p:spPr>
      </p:pic>
    </p:spTree>
    <p:extLst>
      <p:ext uri="{BB962C8B-B14F-4D97-AF65-F5344CB8AC3E}">
        <p14:creationId xmlns:p14="http://schemas.microsoft.com/office/powerpoint/2010/main" val="3177546076"/>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i-2.jpg"/>
          <p:cNvPicPr>
            <a:picLocks noGrp="1" noChangeAspect="1"/>
          </p:cNvPicPr>
          <p:nvPr>
            <p:ph idx="1"/>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l="-30509" r="-30509"/>
          <a:stretch>
            <a:fillRect/>
          </a:stretch>
        </p:blipFill>
        <p:spPr>
          <a:xfrm>
            <a:off x="-937063" y="1941181"/>
            <a:ext cx="5523495" cy="2525894"/>
          </a:xfrm>
          <a:prstGeom prst="rect">
            <a:avLst/>
          </a:prstGeom>
          <a:ln>
            <a:noFill/>
          </a:ln>
          <a:effectLst>
            <a:softEdge rad="112500"/>
          </a:effectLst>
        </p:spPr>
      </p:pic>
      <p:sp>
        <p:nvSpPr>
          <p:cNvPr id="3" name="Название 2"/>
          <p:cNvSpPr>
            <a:spLocks noGrp="1"/>
          </p:cNvSpPr>
          <p:nvPr>
            <p:ph type="title"/>
          </p:nvPr>
        </p:nvSpPr>
        <p:spPr/>
        <p:txBody>
          <a:bodyPr>
            <a:normAutofit/>
          </a:bodyPr>
          <a:lstStyle/>
          <a:p>
            <a:r>
              <a:rPr lang="en-US" sz="2400" dirty="0" smtClean="0">
                <a:effectLst>
                  <a:outerShdw blurRad="50800" dist="38100" dir="13500000" algn="br" rotWithShape="0">
                    <a:prstClr val="black">
                      <a:alpha val="40000"/>
                    </a:prstClr>
                  </a:outerShdw>
                </a:effectLst>
              </a:rPr>
              <a:t>Tesco</a:t>
            </a:r>
            <a:r>
              <a:rPr lang="en-US" sz="3200" dirty="0" smtClean="0">
                <a:effectLst>
                  <a:outerShdw blurRad="50800" dist="38100" dir="13500000" algn="br" rotWithShape="0">
                    <a:prstClr val="black">
                      <a:alpha val="40000"/>
                    </a:prstClr>
                  </a:outerShdw>
                </a:effectLst>
              </a:rPr>
              <a:t> </a:t>
            </a:r>
            <a:r>
              <a:rPr lang="en-US" sz="1800" dirty="0" smtClean="0">
                <a:effectLst>
                  <a:outerShdw blurRad="50800" dist="38100" dir="13500000" algn="br" rotWithShape="0">
                    <a:prstClr val="black">
                      <a:alpha val="40000"/>
                    </a:prstClr>
                  </a:outerShdw>
                </a:effectLst>
              </a:rPr>
              <a:t>is the dominant player in the UK with large superstores in and out of town shopping areas with easy and free parking.</a:t>
            </a:r>
            <a:endParaRPr lang="ru-RU" sz="1800" dirty="0">
              <a:effectLst>
                <a:outerShdw blurRad="50800" dist="38100" dir="13500000" algn="br" rotWithShape="0">
                  <a:prstClr val="black">
                    <a:alpha val="40000"/>
                  </a:prstClr>
                </a:outerShdw>
              </a:effectLst>
            </a:endParaRPr>
          </a:p>
        </p:txBody>
      </p:sp>
      <p:pic>
        <p:nvPicPr>
          <p:cNvPr id="5" name="Изображение 4" descr="_45019230_tescopa2.226.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0667" y="4631454"/>
            <a:ext cx="3673343" cy="2148736"/>
          </a:xfrm>
          <a:prstGeom prst="rect">
            <a:avLst/>
          </a:prstGeom>
          <a:ln>
            <a:noFill/>
          </a:ln>
          <a:effectLst>
            <a:softEdge rad="112500"/>
          </a:effectLst>
        </p:spPr>
      </p:pic>
      <p:pic>
        <p:nvPicPr>
          <p:cNvPr id="6" name="Изображение 5" descr="tesco-andel.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291467" y="2648443"/>
            <a:ext cx="4489791" cy="3833195"/>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186520853"/>
      </p:ext>
    </p:extLst>
  </p:cSld>
  <p:clrMapOvr>
    <a:masterClrMapping/>
  </p:clrMapOvr>
  <mc:AlternateContent xmlns:mc="http://schemas.openxmlformats.org/markup-compatibility/2006" xmlns:p14="http://schemas.microsoft.com/office/powerpoint/2010/main">
    <mc:Choice Requires="p14">
      <p:transition spd="slow" p14:dur="3000" advTm="7762">
        <p14:shred/>
      </p:transition>
    </mc:Choice>
    <mc:Fallback xmlns="">
      <p:transition xmlns:p14="http://schemas.microsoft.com/office/powerpoint/2010/main" spd="slow" advTm="776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edge">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edge">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edge">
                                      <p:cBhvr>
                                        <p:cTn id="2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азвание 2"/>
          <p:cNvSpPr>
            <a:spLocks noGrp="1"/>
          </p:cNvSpPr>
          <p:nvPr>
            <p:ph type="title"/>
          </p:nvPr>
        </p:nvSpPr>
        <p:spPr/>
        <p:txBody>
          <a:bodyPr>
            <a:normAutofit/>
          </a:bodyPr>
          <a:lstStyle/>
          <a:p>
            <a:r>
              <a:rPr lang="en-US" sz="2400" dirty="0" smtClean="0">
                <a:effectLst>
                  <a:outerShdw blurRad="50800" dist="38100" dir="13500000" algn="br" rotWithShape="0">
                    <a:prstClr val="black">
                      <a:alpha val="40000"/>
                    </a:prstClr>
                  </a:outerShdw>
                </a:effectLst>
              </a:rPr>
              <a:t>Marks &amp; Spencer</a:t>
            </a:r>
            <a:r>
              <a:rPr lang="en-US" sz="2400" dirty="0" smtClean="0"/>
              <a:t> </a:t>
            </a:r>
            <a:r>
              <a:rPr lang="en-US" sz="1800" dirty="0">
                <a:effectLst>
                  <a:outerShdw blurRad="50800" dist="38100" dir="13500000" algn="br" rotWithShape="0">
                    <a:prstClr val="black">
                      <a:alpha val="40000"/>
                    </a:prstClr>
                  </a:outerShdw>
                </a:effectLst>
              </a:rPr>
              <a:t>is a world famous department store selling everything from clothes and home furnishings to food. </a:t>
            </a:r>
            <a:endParaRPr lang="ru-RU" sz="1800" dirty="0">
              <a:effectLst>
                <a:outerShdw blurRad="50800" dist="38100" dir="13500000" algn="br" rotWithShape="0">
                  <a:prstClr val="black">
                    <a:alpha val="40000"/>
                  </a:prstClr>
                </a:outerShdw>
              </a:effectLst>
            </a:endParaRPr>
          </a:p>
        </p:txBody>
      </p:sp>
      <p:pic>
        <p:nvPicPr>
          <p:cNvPr id="5" name="Изображение 4" descr="_63949874_016405435-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4253" y="2844490"/>
            <a:ext cx="3971367" cy="3392610"/>
          </a:xfrm>
          <a:prstGeom prst="rect">
            <a:avLst/>
          </a:prstGeom>
          <a:ln>
            <a:noFill/>
          </a:ln>
          <a:effectLst>
            <a:softEdge rad="112500"/>
          </a:effectLst>
        </p:spPr>
      </p:pic>
      <p:pic>
        <p:nvPicPr>
          <p:cNvPr id="6" name="Изображение 5"/>
          <p:cNvPicPr>
            <a:picLocks noChangeAspect="1"/>
          </p:cNvPicPr>
          <p:nvPr/>
        </p:nvPicPr>
        <p:blipFill>
          <a:blip r:embed="rId4"/>
          <a:stretch>
            <a:fillRect/>
          </a:stretch>
        </p:blipFill>
        <p:spPr>
          <a:xfrm>
            <a:off x="4481478" y="2844490"/>
            <a:ext cx="4347861" cy="349318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371458717"/>
      </p:ext>
    </p:extLst>
  </p:cSld>
  <p:clrMapOvr>
    <a:masterClrMapping/>
  </p:clrMapOvr>
  <p:transition spd="slow" advTm="6593">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edge">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edge">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normAutofit fontScale="90000"/>
          </a:bodyPr>
          <a:lstStyle/>
          <a:p>
            <a:r>
              <a:rPr lang="en-US" dirty="0" smtClean="0">
                <a:effectLst>
                  <a:outerShdw blurRad="50800" dist="38100" dir="13500000" algn="br" rotWithShape="0">
                    <a:prstClr val="black">
                      <a:alpha val="40000"/>
                    </a:prstClr>
                  </a:outerShdw>
                </a:effectLst>
              </a:rPr>
              <a:t>Entertainments in shopping centers.</a:t>
            </a:r>
            <a:endParaRPr lang="ru-RU" dirty="0">
              <a:effectLst>
                <a:outerShdw blurRad="50800" dist="38100" dir="13500000" algn="br" rotWithShape="0">
                  <a:prstClr val="black">
                    <a:alpha val="40000"/>
                  </a:prstClr>
                </a:outerShdw>
              </a:effectLst>
            </a:endParaRPr>
          </a:p>
        </p:txBody>
      </p:sp>
      <p:sp>
        <p:nvSpPr>
          <p:cNvPr id="3" name="Содержимое 2"/>
          <p:cNvSpPr>
            <a:spLocks noGrp="1"/>
          </p:cNvSpPr>
          <p:nvPr>
            <p:ph sz="quarter" idx="13"/>
          </p:nvPr>
        </p:nvSpPr>
        <p:spPr>
          <a:xfrm>
            <a:off x="175162" y="1926974"/>
            <a:ext cx="2901119" cy="4620356"/>
          </a:xfrm>
        </p:spPr>
        <p:txBody>
          <a:bodyPr>
            <a:normAutofit lnSpcReduction="10000"/>
          </a:bodyPr>
          <a:lstStyle/>
          <a:p>
            <a:pPr marL="0" indent="0">
              <a:buNone/>
            </a:pPr>
            <a:r>
              <a:rPr lang="en-US" sz="1800" dirty="0" smtClean="0">
                <a:effectLst>
                  <a:outerShdw blurRad="50800" dist="38100" dir="13500000" algn="br" rotWithShape="0">
                    <a:prstClr val="black">
                      <a:alpha val="40000"/>
                    </a:prstClr>
                  </a:outerShdw>
                </a:effectLst>
              </a:rPr>
              <a:t>Entertainment quickly became popular in the early 1990s, and shopping centers started to use it. Under one roof in shopping malls and megamalls consumers enjoy children’s </a:t>
            </a:r>
            <a:r>
              <a:rPr lang="en-US" sz="1800" dirty="0" err="1" smtClean="0">
                <a:effectLst>
                  <a:outerShdw blurRad="50800" dist="38100" dir="13500000" algn="br" rotWithShape="0">
                    <a:prstClr val="black">
                      <a:alpha val="40000"/>
                    </a:prstClr>
                  </a:outerShdw>
                </a:effectLst>
              </a:rPr>
              <a:t>playscapes</a:t>
            </a:r>
            <a:r>
              <a:rPr lang="en-US" sz="1800" dirty="0" smtClean="0">
                <a:effectLst>
                  <a:outerShdw blurRad="50800" dist="38100" dir="13500000" algn="br" rotWithShape="0">
                    <a:prstClr val="black">
                      <a:alpha val="40000"/>
                    </a:prstClr>
                  </a:outerShdw>
                </a:effectLst>
              </a:rPr>
              <a:t>, virtual reality games, live shows, cinemas, a variety of food in the food court, carousel rides and another activities. Among the many services found in today’s malls are postal branches, travel agencies, beauty </a:t>
            </a:r>
            <a:r>
              <a:rPr lang="en-US" sz="1800" dirty="0" err="1" smtClean="0">
                <a:effectLst>
                  <a:outerShdw blurRad="50800" dist="38100" dir="13500000" algn="br" rotWithShape="0">
                    <a:prstClr val="black">
                      <a:alpha val="40000"/>
                    </a:prstClr>
                  </a:outerShdw>
                </a:effectLst>
              </a:rPr>
              <a:t>parlours</a:t>
            </a:r>
            <a:r>
              <a:rPr lang="en-US" sz="1800" dirty="0" smtClean="0">
                <a:effectLst>
                  <a:outerShdw blurRad="50800" dist="38100" dir="13500000" algn="br" rotWithShape="0">
                    <a:prstClr val="black">
                      <a:alpha val="40000"/>
                    </a:prstClr>
                  </a:outerShdw>
                </a:effectLst>
              </a:rPr>
              <a:t> and hairdresser’s , libraries, and museums.</a:t>
            </a:r>
            <a:endParaRPr lang="ru-RU" sz="1800" dirty="0">
              <a:effectLst>
                <a:outerShdw blurRad="50800" dist="38100" dir="13500000" algn="br" rotWithShape="0">
                  <a:prstClr val="black">
                    <a:alpha val="40000"/>
                  </a:prstClr>
                </a:outerShdw>
              </a:effectLst>
            </a:endParaRPr>
          </a:p>
        </p:txBody>
      </p:sp>
      <p:pic>
        <p:nvPicPr>
          <p:cNvPr id="6" name="Содержимое 5"/>
          <p:cNvPicPr>
            <a:picLocks noGrp="1" noChangeAspect="1"/>
          </p:cNvPicPr>
          <p:nvPr>
            <p:ph sz="quarter" idx="14"/>
          </p:nvPr>
        </p:nvPicPr>
        <p:blipFill>
          <a:blip r:embed="rId3" cstate="print">
            <a:extLst>
              <a:ext uri="{28A0092B-C50C-407E-A947-70E740481C1C}">
                <a14:useLocalDpi xmlns:a14="http://schemas.microsoft.com/office/drawing/2010/main"/>
              </a:ext>
            </a:extLst>
          </a:blip>
          <a:srcRect/>
          <a:stretch>
            <a:fillRect/>
          </a:stretch>
        </p:blipFill>
        <p:spPr>
          <a:xfrm>
            <a:off x="6021192" y="2561999"/>
            <a:ext cx="3032492" cy="2014563"/>
          </a:xfrm>
          <a:prstGeom prst="rect">
            <a:avLst/>
          </a:prstGeom>
          <a:ln>
            <a:noFill/>
          </a:ln>
          <a:effectLst>
            <a:softEdge rad="112500"/>
          </a:effectLst>
        </p:spPr>
      </p:pic>
      <p:pic>
        <p:nvPicPr>
          <p:cNvPr id="5" name="Изображение 4"/>
          <p:cNvPicPr>
            <a:picLocks noChangeAspect="1"/>
          </p:cNvPicPr>
          <p:nvPr/>
        </p:nvPicPr>
        <p:blipFill>
          <a:blip r:embed="rId4"/>
          <a:stretch>
            <a:fillRect/>
          </a:stretch>
        </p:blipFill>
        <p:spPr>
          <a:xfrm>
            <a:off x="4327045" y="4691213"/>
            <a:ext cx="3798826" cy="2068249"/>
          </a:xfrm>
          <a:prstGeom prst="rect">
            <a:avLst/>
          </a:prstGeom>
          <a:ln>
            <a:noFill/>
          </a:ln>
          <a:effectLst>
            <a:softEdge rad="112500"/>
          </a:effectLst>
        </p:spPr>
      </p:pic>
      <p:pic>
        <p:nvPicPr>
          <p:cNvPr id="7" name="Изображение 6"/>
          <p:cNvPicPr>
            <a:picLocks noChangeAspect="1"/>
          </p:cNvPicPr>
          <p:nvPr/>
        </p:nvPicPr>
        <p:blipFill>
          <a:blip r:embed="rId5"/>
          <a:stretch>
            <a:fillRect/>
          </a:stretch>
        </p:blipFill>
        <p:spPr>
          <a:xfrm>
            <a:off x="3076281" y="2358056"/>
            <a:ext cx="2649325" cy="2300311"/>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3586659927"/>
      </p:ext>
    </p:extLst>
  </p:cSld>
  <p:clrMapOvr>
    <a:masterClrMapping/>
  </p:clrMapOvr>
  <mc:AlternateContent xmlns:mc="http://schemas.openxmlformats.org/markup-compatibility/2006" xmlns:p14="http://schemas.microsoft.com/office/powerpoint/2010/main">
    <mc:Choice Requires="p14">
      <p:transition spd="slow" p14:dur="1400" advTm="9143">
        <p14:ripple/>
      </p:transition>
    </mc:Choice>
    <mc:Fallback xmlns="">
      <p:transition xmlns:p14="http://schemas.microsoft.com/office/powerpoint/2010/main" spd="slow" advTm="914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edge">
                                      <p:cBhvr>
                                        <p:cTn id="21" dur="2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edge">
                                      <p:cBhvr>
                                        <p:cTn id="26" dur="2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0"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edge">
                                      <p:cBhvr>
                                        <p:cTn id="3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ctrTitle"/>
          </p:nvPr>
        </p:nvSpPr>
        <p:spPr>
          <a:xfrm>
            <a:off x="809424" y="1296773"/>
            <a:ext cx="7772400" cy="2715199"/>
          </a:xfrm>
        </p:spPr>
        <p:txBody>
          <a:bodyPr>
            <a:noAutofit/>
          </a:bodyPr>
          <a:lstStyle/>
          <a:p>
            <a:r>
              <a:rPr lang="en-US" sz="3200" dirty="0" smtClean="0">
                <a:effectLst>
                  <a:outerShdw blurRad="50800" dist="38100" dir="13500000" algn="br" rotWithShape="0">
                    <a:prstClr val="black">
                      <a:alpha val="40000"/>
                    </a:prstClr>
                  </a:outerShdw>
                </a:effectLst>
              </a:rPr>
              <a:t>Nowadays famous supermarkets are so attractive and amusing that more and more </a:t>
            </a:r>
            <a:r>
              <a:rPr lang="en-US" sz="3200" dirty="0" err="1" smtClean="0">
                <a:effectLst>
                  <a:outerShdw blurRad="50800" dist="38100" dir="13500000" algn="br" rotWithShape="0">
                    <a:prstClr val="black">
                      <a:alpha val="40000"/>
                    </a:prstClr>
                  </a:outerShdw>
                </a:effectLst>
              </a:rPr>
              <a:t>citizans</a:t>
            </a:r>
            <a:r>
              <a:rPr lang="en-US" sz="3200" dirty="0" smtClean="0">
                <a:effectLst>
                  <a:outerShdw blurRad="50800" dist="38100" dir="13500000" algn="br" rotWithShape="0">
                    <a:prstClr val="black">
                      <a:alpha val="40000"/>
                    </a:prstClr>
                  </a:outerShdw>
                </a:effectLst>
              </a:rPr>
              <a:t> prefer them to museums or cinemas.</a:t>
            </a:r>
            <a:endParaRPr lang="ru-RU" sz="3200" dirty="0">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979520685"/>
      </p:ext>
    </p:extLst>
  </p:cSld>
  <p:clrMapOvr>
    <a:masterClrMapping/>
  </p:clrMapOvr>
  <mc:AlternateContent xmlns:mc="http://schemas.openxmlformats.org/markup-compatibility/2006" xmlns:p14="http://schemas.microsoft.com/office/powerpoint/2010/main">
    <mc:Choice Requires="p14">
      <p:transition spd="slow" p14:dur="3000" advTm="372">
        <p14:shred pattern="rectangle"/>
      </p:transition>
    </mc:Choice>
    <mc:Fallback xmlns="">
      <p:transition xmlns:p14="http://schemas.microsoft.com/office/powerpoint/2010/main" spd="slow" advTm="37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NsFh6UtqvFc.jpg"/>
          <p:cNvPicPr>
            <a:picLocks noGrp="1" noChangeAspect="1"/>
          </p:cNvPicPr>
          <p:nvPr>
            <p:ph idx="1"/>
          </p:nvPr>
        </p:nvPicPr>
        <p:blipFill>
          <a:blip r:embed="rId3" cstate="print">
            <a:extLst>
              <a:ext uri="{28A0092B-C50C-407E-A947-70E740481C1C}">
                <a14:useLocalDpi xmlns:a14="http://schemas.microsoft.com/office/drawing/2010/main"/>
              </a:ext>
            </a:extLst>
          </a:blip>
          <a:srcRect l="-73961" r="-73961"/>
          <a:stretch>
            <a:fillRect/>
          </a:stretch>
        </p:blipFill>
        <p:spPr>
          <a:xfrm>
            <a:off x="871538" y="2674938"/>
            <a:ext cx="7408862" cy="3451225"/>
          </a:xfrm>
          <a:prstGeom prst="rect">
            <a:avLst/>
          </a:prstGeom>
          <a:ln>
            <a:noFill/>
          </a:ln>
          <a:effectLst>
            <a:softEdge rad="112500"/>
          </a:effectLst>
        </p:spPr>
      </p:pic>
      <p:sp>
        <p:nvSpPr>
          <p:cNvPr id="3" name="Название 2"/>
          <p:cNvSpPr>
            <a:spLocks noGrp="1"/>
          </p:cNvSpPr>
          <p:nvPr>
            <p:ph type="title"/>
          </p:nvPr>
        </p:nvSpPr>
        <p:spPr>
          <a:xfrm>
            <a:off x="682192" y="430347"/>
            <a:ext cx="8004607" cy="1112606"/>
          </a:xfrm>
        </p:spPr>
        <p:txBody>
          <a:bodyPr>
            <a:noAutofit/>
          </a:bodyPr>
          <a:lstStyle/>
          <a:p>
            <a:r>
              <a:rPr lang="en-US" sz="2000" dirty="0" smtClean="0">
                <a:effectLst>
                  <a:outerShdw blurRad="50800" dist="38100" dir="13500000" algn="br" rotWithShape="0">
                    <a:prstClr val="black">
                      <a:alpha val="40000"/>
                    </a:prstClr>
                  </a:outerShdw>
                </a:effectLst>
              </a:rPr>
              <a:t>Great Britain is the ideal country for shopping and different purchases</a:t>
            </a:r>
            <a:r>
              <a:rPr lang="ru-RU" sz="2000" dirty="0" smtClean="0">
                <a:effectLst>
                  <a:outerShdw blurRad="50800" dist="38100" dir="13500000" algn="br" rotWithShape="0">
                    <a:prstClr val="black">
                      <a:alpha val="40000"/>
                    </a:prstClr>
                  </a:outerShdw>
                </a:effectLst>
              </a:rPr>
              <a:t>.</a:t>
            </a:r>
            <a:r>
              <a:rPr lang="en-US" sz="2000" dirty="0" smtClean="0">
                <a:effectLst>
                  <a:outerShdw blurRad="50800" dist="38100" dir="13500000" algn="br" rotWithShape="0">
                    <a:prstClr val="black">
                      <a:alpha val="40000"/>
                    </a:prstClr>
                  </a:outerShdw>
                </a:effectLst>
              </a:rPr>
              <a:t> </a:t>
            </a:r>
            <a:r>
              <a:rPr lang="ru-RU" sz="2000" dirty="0" smtClean="0">
                <a:effectLst>
                  <a:outerShdw blurRad="50800" dist="38100" dir="13500000" algn="br" rotWithShape="0">
                    <a:prstClr val="black">
                      <a:alpha val="40000"/>
                    </a:prstClr>
                  </a:outerShdw>
                </a:effectLst>
              </a:rPr>
              <a:t> </a:t>
            </a:r>
            <a:r>
              <a:rPr lang="en-US" sz="2000" dirty="0" smtClean="0">
                <a:effectLst>
                  <a:outerShdw blurRad="50800" dist="38100" dir="13500000" algn="br" rotWithShape="0">
                    <a:prstClr val="black">
                      <a:alpha val="40000"/>
                    </a:prstClr>
                  </a:outerShdw>
                </a:effectLst>
              </a:rPr>
              <a:t>Shopping in Britain attracts many tourists: in this country you may buy really fashionable and stylish clothes rather cheaper than in Russia, though you have to pay</a:t>
            </a:r>
            <a:r>
              <a:rPr lang="ru-RU" sz="2000" dirty="0" smtClean="0">
                <a:effectLst>
                  <a:outerShdw blurRad="50800" dist="38100" dir="13500000" algn="br" rotWithShape="0">
                    <a:prstClr val="black">
                      <a:alpha val="40000"/>
                    </a:prstClr>
                  </a:outerShdw>
                </a:effectLst>
              </a:rPr>
              <a:t> </a:t>
            </a:r>
            <a:r>
              <a:rPr lang="en-US" sz="2000" dirty="0" smtClean="0">
                <a:effectLst>
                  <a:outerShdw blurRad="50800" dist="38100" dir="13500000" algn="br" rotWithShape="0">
                    <a:prstClr val="black">
                      <a:alpha val="40000"/>
                    </a:prstClr>
                  </a:outerShdw>
                </a:effectLst>
              </a:rPr>
              <a:t>not little money for that</a:t>
            </a:r>
            <a:r>
              <a:rPr lang="ru-RU" sz="2000" dirty="0" smtClean="0">
                <a:effectLst>
                  <a:outerShdw blurRad="50800" dist="38100" dir="13500000" algn="br" rotWithShape="0">
                    <a:prstClr val="black">
                      <a:alpha val="40000"/>
                    </a:prstClr>
                  </a:outerShdw>
                </a:effectLst>
              </a:rPr>
              <a:t>. </a:t>
            </a:r>
            <a:endParaRPr lang="ru-RU" sz="2000" dirty="0">
              <a:effectLst>
                <a:outerShdw blurRad="50800" dist="38100" dir="13500000" algn="br" rotWithShape="0">
                  <a:prstClr val="black">
                    <a:alpha val="40000"/>
                  </a:prstClr>
                </a:outerShdw>
              </a:effectLst>
            </a:endParaRPr>
          </a:p>
        </p:txBody>
      </p:sp>
    </p:spTree>
    <p:custDataLst>
      <p:tags r:id="rId1"/>
    </p:custDataLst>
    <p:extLst>
      <p:ext uri="{BB962C8B-B14F-4D97-AF65-F5344CB8AC3E}">
        <p14:creationId xmlns:p14="http://schemas.microsoft.com/office/powerpoint/2010/main" val="3534227469"/>
      </p:ext>
    </p:extLst>
  </p:cSld>
  <p:clrMapOvr>
    <a:masterClrMapping/>
  </p:clrMapOvr>
  <mc:AlternateContent xmlns:mc="http://schemas.openxmlformats.org/markup-compatibility/2006" xmlns:p14="http://schemas.microsoft.com/office/powerpoint/2010/main">
    <mc:Choice Requires="p14">
      <p:transition spd="slow" p14:dur="900" advTm="4617">
        <p14:warp dir="in"/>
      </p:transition>
    </mc:Choice>
    <mc:Fallback xmlns="">
      <p:transition xmlns:p14="http://schemas.microsoft.com/office/powerpoint/2010/main" spd="slow" advTm="461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edge">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IMG_3179.JPG"/>
          <p:cNvPicPr>
            <a:picLocks noGrp="1" noChangeAspect="1"/>
          </p:cNvPicPr>
          <p:nvPr>
            <p:ph idx="1"/>
          </p:nvPr>
        </p:nvPicPr>
        <p:blipFill>
          <a:blip r:embed="rId3" cstate="print">
            <a:extLst>
              <a:ext uri="{28A0092B-C50C-407E-A947-70E740481C1C}">
                <a14:useLocalDpi xmlns:a14="http://schemas.microsoft.com/office/drawing/2010/main"/>
              </a:ext>
            </a:extLst>
          </a:blip>
          <a:srcRect l="-57345" r="-57345"/>
          <a:stretch>
            <a:fillRect/>
          </a:stretch>
        </p:blipFill>
        <p:spPr>
          <a:xfrm>
            <a:off x="2452267" y="2749347"/>
            <a:ext cx="8071133" cy="3759419"/>
          </a:xfrm>
          <a:prstGeom prst="rect">
            <a:avLst/>
          </a:prstGeom>
          <a:ln>
            <a:noFill/>
          </a:ln>
          <a:effectLst>
            <a:softEdge rad="112500"/>
          </a:effectLst>
        </p:spPr>
      </p:pic>
      <p:sp>
        <p:nvSpPr>
          <p:cNvPr id="3" name="Название 2"/>
          <p:cNvSpPr>
            <a:spLocks noGrp="1"/>
          </p:cNvSpPr>
          <p:nvPr>
            <p:ph type="title"/>
          </p:nvPr>
        </p:nvSpPr>
        <p:spPr>
          <a:xfrm>
            <a:off x="229900" y="251820"/>
            <a:ext cx="8456900" cy="1445230"/>
          </a:xfrm>
        </p:spPr>
        <p:txBody>
          <a:bodyPr>
            <a:normAutofit fontScale="90000"/>
          </a:bodyPr>
          <a:lstStyle/>
          <a:p>
            <a:r>
              <a:rPr lang="en-US" sz="2000" dirty="0">
                <a:effectLst>
                  <a:outerShdw blurRad="50800" dist="38100" dir="13500000" algn="br" rotWithShape="0">
                    <a:prstClr val="black">
                      <a:alpha val="40000"/>
                    </a:prstClr>
                  </a:outerShdw>
                </a:effectLst>
              </a:rPr>
              <a:t>Today ordinary people all over the world obtain goods from a very wide variety of global sources. People shop from the Internet, from mail </a:t>
            </a:r>
            <a:r>
              <a:rPr lang="ru-RU" sz="2000" dirty="0">
                <a:effectLst>
                  <a:outerShdw blurRad="50800" dist="38100" dir="13500000" algn="br" rotWithShape="0">
                    <a:prstClr val="black">
                      <a:alpha val="40000"/>
                    </a:prstClr>
                  </a:outerShdw>
                </a:effectLst>
              </a:rPr>
              <a:t/>
            </a:r>
            <a:br>
              <a:rPr lang="ru-RU" sz="2000" dirty="0">
                <a:effectLst>
                  <a:outerShdw blurRad="50800" dist="38100" dir="13500000" algn="br" rotWithShape="0">
                    <a:prstClr val="black">
                      <a:alpha val="40000"/>
                    </a:prstClr>
                  </a:outerShdw>
                </a:effectLst>
              </a:rPr>
            </a:br>
            <a:r>
              <a:rPr lang="en-US" sz="2000" dirty="0" smtClean="0">
                <a:effectLst>
                  <a:outerShdw blurRad="50800" dist="38100" dir="13500000" algn="br" rotWithShape="0">
                    <a:prstClr val="black">
                      <a:alpha val="40000"/>
                    </a:prstClr>
                  </a:outerShdw>
                </a:effectLst>
              </a:rPr>
              <a:t>order, from TV channels, from High Street (this is how the main shopping street in many British towns is called) or nearby mall a few miles away. But it has not always been this way.</a:t>
            </a:r>
            <a:endParaRPr lang="ru-RU" sz="2000" dirty="0">
              <a:effectLst>
                <a:outerShdw blurRad="50800" dist="38100" dir="13500000" algn="br" rotWithShape="0">
                  <a:prstClr val="black">
                    <a:alpha val="40000"/>
                  </a:prstClr>
                </a:outerShdw>
              </a:effectLst>
            </a:endParaRPr>
          </a:p>
        </p:txBody>
      </p:sp>
      <p:pic>
        <p:nvPicPr>
          <p:cNvPr id="5" name="Изображение 4"/>
          <p:cNvPicPr>
            <a:picLocks noChangeAspect="1"/>
          </p:cNvPicPr>
          <p:nvPr/>
        </p:nvPicPr>
        <p:blipFill>
          <a:blip r:embed="rId4"/>
          <a:stretch>
            <a:fillRect/>
          </a:stretch>
        </p:blipFill>
        <p:spPr>
          <a:xfrm>
            <a:off x="229900" y="1996746"/>
            <a:ext cx="3254220" cy="2162126"/>
          </a:xfrm>
          <a:prstGeom prst="rect">
            <a:avLst/>
          </a:prstGeom>
          <a:ln>
            <a:noFill/>
          </a:ln>
          <a:effectLst>
            <a:softEdge rad="112500"/>
          </a:effectLst>
        </p:spPr>
      </p:pic>
      <p:pic>
        <p:nvPicPr>
          <p:cNvPr id="7" name="Изображение 6"/>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9477" y="4027390"/>
            <a:ext cx="3820720" cy="2653154"/>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3960161444"/>
      </p:ext>
    </p:extLst>
  </p:cSld>
  <p:clrMapOvr>
    <a:masterClrMapping/>
  </p:clrMapOvr>
  <mc:AlternateContent xmlns:mc="http://schemas.openxmlformats.org/markup-compatibility/2006" xmlns:p14="http://schemas.microsoft.com/office/powerpoint/2010/main">
    <mc:Choice Requires="p14">
      <p:transition spd="slow" p14:dur="1200" advTm="7387">
        <p14:prism/>
      </p:transition>
    </mc:Choice>
    <mc:Fallback xmlns="">
      <p:transition xmlns:p14="http://schemas.microsoft.com/office/powerpoint/2010/main" spd="slow" advTm="738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edge">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edge">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edge">
                                      <p:cBhvr>
                                        <p:cTn id="2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азвание 2"/>
          <p:cNvSpPr>
            <a:spLocks noGrp="1"/>
          </p:cNvSpPr>
          <p:nvPr>
            <p:ph type="title"/>
          </p:nvPr>
        </p:nvSpPr>
        <p:spPr/>
        <p:txBody>
          <a:bodyPr>
            <a:normAutofit/>
          </a:bodyPr>
          <a:lstStyle/>
          <a:p>
            <a:r>
              <a:rPr lang="en-US" sz="1800" dirty="0" smtClean="0">
                <a:effectLst>
                  <a:outerShdw blurRad="50800" dist="38100" dir="13500000" algn="br" rotWithShape="0">
                    <a:prstClr val="black">
                      <a:alpha val="40000"/>
                    </a:prstClr>
                  </a:outerShdw>
                </a:effectLst>
              </a:rPr>
              <a:t>In ancient times people bartered goods that they had produced themselves. In the 19</a:t>
            </a:r>
            <a:r>
              <a:rPr lang="en-US" sz="1800" baseline="30000" dirty="0" smtClean="0">
                <a:effectLst>
                  <a:outerShdw blurRad="50800" dist="38100" dir="13500000" algn="br" rotWithShape="0">
                    <a:prstClr val="black">
                      <a:alpha val="40000"/>
                    </a:prstClr>
                  </a:outerShdw>
                </a:effectLst>
              </a:rPr>
              <a:t>th </a:t>
            </a:r>
            <a:r>
              <a:rPr lang="en-US" sz="1800" dirty="0" smtClean="0">
                <a:effectLst>
                  <a:outerShdw blurRad="50800" dist="38100" dir="13500000" algn="br" rotWithShape="0">
                    <a:prstClr val="black">
                      <a:alpha val="40000"/>
                    </a:prstClr>
                  </a:outerShdw>
                </a:effectLst>
              </a:rPr>
              <a:t> and 20</a:t>
            </a:r>
            <a:r>
              <a:rPr lang="en-US" sz="1800" baseline="30000" dirty="0" smtClean="0">
                <a:effectLst>
                  <a:outerShdw blurRad="50800" dist="38100" dir="13500000" algn="br" rotWithShape="0">
                    <a:prstClr val="black">
                      <a:alpha val="40000"/>
                    </a:prstClr>
                  </a:outerShdw>
                </a:effectLst>
              </a:rPr>
              <a:t>th</a:t>
            </a:r>
            <a:r>
              <a:rPr lang="en-US" sz="1800" dirty="0" smtClean="0">
                <a:effectLst>
                  <a:outerShdw blurRad="50800" dist="38100" dir="13500000" algn="br" rotWithShape="0">
                    <a:prstClr val="black">
                      <a:alpha val="40000"/>
                    </a:prstClr>
                  </a:outerShdw>
                </a:effectLst>
              </a:rPr>
              <a:t>  century Europe most of the shopping was done in traditional shops including the  local </a:t>
            </a:r>
            <a:r>
              <a:rPr lang="en-US" sz="1800" dirty="0">
                <a:effectLst>
                  <a:outerShdw blurRad="50800" dist="38100" dir="13500000" algn="br" rotWithShape="0">
                    <a:prstClr val="black">
                      <a:alpha val="40000"/>
                    </a:prstClr>
                  </a:outerShdw>
                </a:effectLst>
              </a:rPr>
              <a:t>Butcher’s, Baker’s, </a:t>
            </a:r>
            <a:r>
              <a:rPr lang="en-US" sz="1800" dirty="0" smtClean="0">
                <a:effectLst>
                  <a:outerShdw blurRad="50800" dist="38100" dir="13500000" algn="br" rotWithShape="0">
                    <a:prstClr val="black">
                      <a:alpha val="40000"/>
                    </a:prstClr>
                  </a:outerShdw>
                </a:effectLst>
              </a:rPr>
              <a:t>Grocer’s, Newsagent’s.</a:t>
            </a:r>
            <a:endParaRPr lang="ru-RU" sz="1800" dirty="0">
              <a:effectLst>
                <a:outerShdw blurRad="50800" dist="38100" dir="13500000" algn="br" rotWithShape="0">
                  <a:prstClr val="black">
                    <a:alpha val="40000"/>
                  </a:prstClr>
                </a:outerShdw>
              </a:effectLst>
            </a:endParaRPr>
          </a:p>
        </p:txBody>
      </p:sp>
      <p:pic>
        <p:nvPicPr>
          <p:cNvPr id="5" name="Изображение 4"/>
          <p:cNvPicPr>
            <a:picLocks noChangeAspect="1"/>
          </p:cNvPicPr>
          <p:nvPr/>
        </p:nvPicPr>
        <p:blipFill>
          <a:blip r:embed="rId3"/>
          <a:stretch>
            <a:fillRect/>
          </a:stretch>
        </p:blipFill>
        <p:spPr>
          <a:xfrm>
            <a:off x="2281434" y="2770155"/>
            <a:ext cx="5034012" cy="3356008"/>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782673032"/>
      </p:ext>
    </p:extLst>
  </p:cSld>
  <p:clrMapOvr>
    <a:masterClrMapping/>
  </p:clrMapOvr>
  <p:transition spd="slow" advTm="409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edg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p:cNvPicPr>
            <a:picLocks noGrp="1" noChangeAspect="1"/>
          </p:cNvPicPr>
          <p:nvPr>
            <p:ph idx="1"/>
          </p:nvPr>
        </p:nvPicPr>
        <p:blipFill>
          <a:blip r:embed="rId3" cstate="print">
            <a:extLst>
              <a:ext uri="{28A0092B-C50C-407E-A947-70E740481C1C}">
                <a14:useLocalDpi xmlns:a14="http://schemas.microsoft.com/office/drawing/2010/main"/>
              </a:ext>
            </a:extLst>
          </a:blip>
          <a:srcRect l="-30677" r="-30677"/>
          <a:stretch>
            <a:fillRect/>
          </a:stretch>
        </p:blipFill>
        <p:spPr>
          <a:prstGeom prst="rect">
            <a:avLst/>
          </a:prstGeom>
          <a:ln>
            <a:noFill/>
          </a:ln>
          <a:effectLst>
            <a:softEdge rad="112500"/>
          </a:effectLst>
        </p:spPr>
      </p:pic>
      <p:sp>
        <p:nvSpPr>
          <p:cNvPr id="3" name="Название 2"/>
          <p:cNvSpPr>
            <a:spLocks noGrp="1"/>
          </p:cNvSpPr>
          <p:nvPr>
            <p:ph type="title"/>
          </p:nvPr>
        </p:nvSpPr>
        <p:spPr/>
        <p:txBody>
          <a:bodyPr>
            <a:normAutofit/>
          </a:bodyPr>
          <a:lstStyle/>
          <a:p>
            <a:r>
              <a:rPr lang="en-US" sz="2000" dirty="0" smtClean="0">
                <a:effectLst>
                  <a:outerShdw blurRad="50800" dist="38100" dir="13500000" algn="br" rotWithShape="0">
                    <a:prstClr val="black">
                      <a:alpha val="40000"/>
                    </a:prstClr>
                  </a:outerShdw>
                </a:effectLst>
              </a:rPr>
              <a:t>Over the years as supermarkets appeared  some of those traditional shops closed down and small corner shops selling many of the same things started to appear, often staying open much later than new supermarkets.</a:t>
            </a:r>
            <a:endParaRPr lang="ru-RU" sz="2000" dirty="0">
              <a:effectLst>
                <a:outerShdw blurRad="50800" dist="38100" dir="13500000" algn="br" rotWithShape="0">
                  <a:prstClr val="black">
                    <a:alpha val="40000"/>
                  </a:prstClr>
                </a:outerShdw>
              </a:effectLst>
            </a:endParaRPr>
          </a:p>
        </p:txBody>
      </p:sp>
    </p:spTree>
    <p:custDataLst>
      <p:tags r:id="rId1"/>
    </p:custDataLst>
    <p:extLst>
      <p:ext uri="{BB962C8B-B14F-4D97-AF65-F5344CB8AC3E}">
        <p14:creationId xmlns:p14="http://schemas.microsoft.com/office/powerpoint/2010/main" val="3797181990"/>
      </p:ext>
    </p:extLst>
  </p:cSld>
  <p:clrMapOvr>
    <a:masterClrMapping/>
  </p:clrMapOvr>
  <mc:AlternateContent xmlns:mc="http://schemas.openxmlformats.org/markup-compatibility/2006" xmlns:p14="http://schemas.microsoft.com/office/powerpoint/2010/main">
    <mc:Choice Requires="p14">
      <p:transition spd="slow" p14:dur="2500" advTm="4199">
        <p:checker/>
      </p:transition>
    </mc:Choice>
    <mc:Fallback xmlns="">
      <p:transition xmlns:p14="http://schemas.microsoft.com/office/powerpoint/2010/main" spd="slow" advTm="4199">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edge">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азвание 2"/>
          <p:cNvSpPr>
            <a:spLocks noGrp="1"/>
          </p:cNvSpPr>
          <p:nvPr>
            <p:ph type="title"/>
          </p:nvPr>
        </p:nvSpPr>
        <p:spPr/>
        <p:txBody>
          <a:bodyPr>
            <a:normAutofit fontScale="90000"/>
          </a:bodyPr>
          <a:lstStyle/>
          <a:p>
            <a:r>
              <a:rPr lang="en-US" sz="2000" dirty="0" smtClean="0">
                <a:effectLst>
                  <a:outerShdw blurRad="50800" dist="38100" dir="13500000" algn="br" rotWithShape="0">
                    <a:prstClr val="black">
                      <a:alpha val="40000"/>
                    </a:prstClr>
                  </a:outerShdw>
                </a:effectLst>
              </a:rPr>
              <a:t>Shopping centers have existed in some form for more than 1000 years in ancient market squares, bazaars and seaport commercial districts. Later </a:t>
            </a:r>
            <a:r>
              <a:rPr lang="en-US" sz="2000" dirty="0">
                <a:effectLst>
                  <a:outerShdw blurRad="50800" dist="38100" dir="13500000" algn="br" rotWithShape="0">
                    <a:prstClr val="black">
                      <a:alpha val="40000"/>
                    </a:prstClr>
                  </a:outerShdw>
                </a:effectLst>
              </a:rPr>
              <a:t>s</a:t>
            </a:r>
            <a:r>
              <a:rPr lang="en-US" sz="2000" dirty="0" smtClean="0">
                <a:effectLst>
                  <a:outerShdw blurRad="50800" dist="38100" dir="13500000" algn="br" rotWithShape="0">
                    <a:prstClr val="black">
                      <a:alpha val="40000"/>
                    </a:prstClr>
                  </a:outerShdw>
                </a:effectLst>
              </a:rPr>
              <a:t>hopping high streets appeared in the center of the European town. The modern shopping center, which includes everything from small suburban centers to the million-square-foot superregional malls, emerged in the 1920s.  </a:t>
            </a:r>
            <a:endParaRPr lang="ru-RU" sz="2000" dirty="0">
              <a:effectLst>
                <a:outerShdw blurRad="50800" dist="38100" dir="13500000" algn="br" rotWithShape="0">
                  <a:prstClr val="black">
                    <a:alpha val="40000"/>
                  </a:prstClr>
                </a:outerShdw>
              </a:effectLst>
            </a:endParaRPr>
          </a:p>
        </p:txBody>
      </p:sp>
      <p:pic>
        <p:nvPicPr>
          <p:cNvPr id="4" name="Изображение 3"/>
          <p:cNvPicPr>
            <a:picLocks noChangeAspect="1"/>
          </p:cNvPicPr>
          <p:nvPr/>
        </p:nvPicPr>
        <p:blipFill>
          <a:blip r:embed="rId3"/>
          <a:stretch>
            <a:fillRect/>
          </a:stretch>
        </p:blipFill>
        <p:spPr>
          <a:xfrm>
            <a:off x="1449779" y="2584743"/>
            <a:ext cx="6597054" cy="3982064"/>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3355351007"/>
      </p:ext>
    </p:extLst>
  </p:cSld>
  <p:clrMapOvr>
    <a:masterClrMapping/>
  </p:clrMapOvr>
  <p:transition spd="slow" advTm="3844">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edge">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азвание 2"/>
          <p:cNvSpPr>
            <a:spLocks noGrp="1"/>
          </p:cNvSpPr>
          <p:nvPr>
            <p:ph type="title"/>
          </p:nvPr>
        </p:nvSpPr>
        <p:spPr/>
        <p:txBody>
          <a:bodyPr>
            <a:noAutofit/>
          </a:bodyPr>
          <a:lstStyle/>
          <a:p>
            <a:r>
              <a:rPr lang="en-US" sz="1800" dirty="0" smtClean="0">
                <a:effectLst>
                  <a:outerShdw blurRad="50800" dist="38100" dir="13500000" algn="br" rotWithShape="0">
                    <a:prstClr val="black">
                      <a:alpha val="40000"/>
                    </a:prstClr>
                  </a:outerShdw>
                </a:effectLst>
              </a:rPr>
              <a:t>Nowadays there are several types of shopping centers. Department stores sell a wide range of products including clothing, furniture, appliances, toiletries, cosmetics, jewelry, toys, and sporting goods. Originally most of the department stores were independent and were located in the center of the city. Now a single company may own 20 brands trading in City centers and out of town malls.</a:t>
            </a:r>
            <a:endParaRPr lang="ru-RU" sz="1800" dirty="0">
              <a:effectLst>
                <a:outerShdw blurRad="50800" dist="38100" dir="13500000" algn="br" rotWithShape="0">
                  <a:prstClr val="black">
                    <a:alpha val="40000"/>
                  </a:prstClr>
                </a:outerShdw>
              </a:effectLst>
            </a:endParaRPr>
          </a:p>
        </p:txBody>
      </p:sp>
      <p:pic>
        <p:nvPicPr>
          <p:cNvPr id="4" name="Изображение 3"/>
          <p:cNvPicPr>
            <a:picLocks noChangeAspect="1"/>
          </p:cNvPicPr>
          <p:nvPr/>
        </p:nvPicPr>
        <p:blipFill>
          <a:blip r:embed="rId3"/>
          <a:stretch>
            <a:fillRect/>
          </a:stretch>
        </p:blipFill>
        <p:spPr>
          <a:xfrm>
            <a:off x="215210" y="2675468"/>
            <a:ext cx="3952091" cy="3330755"/>
          </a:xfrm>
          <a:prstGeom prst="rect">
            <a:avLst/>
          </a:prstGeom>
          <a:ln>
            <a:noFill/>
          </a:ln>
          <a:effectLst>
            <a:softEdge rad="112500"/>
          </a:effectLst>
        </p:spPr>
      </p:pic>
      <p:pic>
        <p:nvPicPr>
          <p:cNvPr id="7" name="Изображение 6"/>
          <p:cNvPicPr>
            <a:picLocks noChangeAspect="1"/>
          </p:cNvPicPr>
          <p:nvPr/>
        </p:nvPicPr>
        <p:blipFill>
          <a:blip r:embed="rId4"/>
          <a:stretch>
            <a:fillRect/>
          </a:stretch>
        </p:blipFill>
        <p:spPr>
          <a:xfrm>
            <a:off x="4503316" y="2675467"/>
            <a:ext cx="4276675" cy="3330755"/>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767905305"/>
      </p:ext>
    </p:extLst>
  </p:cSld>
  <p:clrMapOvr>
    <a:masterClrMapping/>
  </p:clrMapOvr>
  <mc:AlternateContent xmlns:mc="http://schemas.openxmlformats.org/markup-compatibility/2006" xmlns:p14="http://schemas.microsoft.com/office/powerpoint/2010/main">
    <mc:Choice Requires="p14">
      <p:transition spd="slow" p14:dur="4000" advTm="6227">
        <p14:vortex dir="r"/>
      </p:transition>
    </mc:Choice>
    <mc:Fallback xmlns="">
      <p:transition xmlns:p14="http://schemas.microsoft.com/office/powerpoint/2010/main" spd="slow" advTm="622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edge">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edge">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азвание 2"/>
          <p:cNvSpPr>
            <a:spLocks noGrp="1"/>
          </p:cNvSpPr>
          <p:nvPr>
            <p:ph type="title"/>
          </p:nvPr>
        </p:nvSpPr>
        <p:spPr/>
        <p:txBody>
          <a:bodyPr>
            <a:normAutofit fontScale="90000"/>
          </a:bodyPr>
          <a:lstStyle/>
          <a:p>
            <a:r>
              <a:rPr lang="en-US" sz="1800" dirty="0" smtClean="0">
                <a:effectLst>
                  <a:outerShdw blurRad="50800" dist="38100" dir="13500000" algn="br" rotWithShape="0">
                    <a:prstClr val="black">
                      <a:alpha val="40000"/>
                    </a:prstClr>
                  </a:outerShdw>
                </a:effectLst>
              </a:rPr>
              <a:t>Another modern type of shopping is a supermarket. When supermarkets first appeared, some of them specialized in food and others had no food products as the core of the business. Now they sell anything from paint to toys to a mouse for your computer or fresh bananas. They build bigger and  bigger out-of-town stores and they have grown for a great amount. A few powerful forces in supermarket retailing dominate the market in each country. The stores are often part of a corporate supermarket chain.</a:t>
            </a:r>
            <a:endParaRPr lang="ru-RU" sz="1800" dirty="0">
              <a:effectLst>
                <a:outerShdw blurRad="50800" dist="38100" dir="13500000" algn="br" rotWithShape="0">
                  <a:prstClr val="black">
                    <a:alpha val="40000"/>
                  </a:prstClr>
                </a:outerShdw>
              </a:effectLst>
            </a:endParaRPr>
          </a:p>
        </p:txBody>
      </p:sp>
      <p:pic>
        <p:nvPicPr>
          <p:cNvPr id="4" name="Изображение 3"/>
          <p:cNvPicPr>
            <a:picLocks noChangeAspect="1"/>
          </p:cNvPicPr>
          <p:nvPr/>
        </p:nvPicPr>
        <p:blipFill>
          <a:blip r:embed="rId3"/>
          <a:stretch>
            <a:fillRect/>
          </a:stretch>
        </p:blipFill>
        <p:spPr>
          <a:xfrm>
            <a:off x="120424" y="2594846"/>
            <a:ext cx="3959161" cy="3374140"/>
          </a:xfrm>
          <a:prstGeom prst="rect">
            <a:avLst/>
          </a:prstGeom>
          <a:ln>
            <a:noFill/>
          </a:ln>
          <a:effectLst>
            <a:softEdge rad="112500"/>
          </a:effectLst>
        </p:spPr>
      </p:pic>
      <p:pic>
        <p:nvPicPr>
          <p:cNvPr id="5" name="Изображение 4"/>
          <p:cNvPicPr>
            <a:picLocks noChangeAspect="1"/>
          </p:cNvPicPr>
          <p:nvPr/>
        </p:nvPicPr>
        <p:blipFill>
          <a:blip r:embed="rId4"/>
          <a:stretch>
            <a:fillRect/>
          </a:stretch>
        </p:blipFill>
        <p:spPr>
          <a:xfrm>
            <a:off x="4696529" y="2594845"/>
            <a:ext cx="3849685" cy="3374141"/>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639193137"/>
      </p:ext>
    </p:extLst>
  </p:cSld>
  <p:clrMapOvr>
    <a:masterClrMapping/>
  </p:clrMapOvr>
  <mc:AlternateContent xmlns:mc="http://schemas.openxmlformats.org/markup-compatibility/2006" xmlns:p14="http://schemas.microsoft.com/office/powerpoint/2010/main">
    <mc:Choice Requires="p14">
      <p:transition spd="slow" p14:dur="3900" advTm="6184">
        <p14:glitter pattern="hexagon"/>
      </p:transition>
    </mc:Choice>
    <mc:Fallback xmlns="">
      <p:transition xmlns:p14="http://schemas.microsoft.com/office/powerpoint/2010/main" spd="slow" advTm="618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edge">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edge">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i-3.jpg"/>
          <p:cNvPicPr>
            <a:picLocks noGrp="1" noChangeAspect="1"/>
          </p:cNvPicPr>
          <p:nvPr>
            <p:ph idx="1"/>
          </p:nvPr>
        </p:nvPicPr>
        <p:blipFill>
          <a:blip r:embed="rId3" cstate="print">
            <a:extLst>
              <a:ext uri="{28A0092B-C50C-407E-A947-70E740481C1C}">
                <a14:useLocalDpi xmlns:a14="http://schemas.microsoft.com/office/drawing/2010/main"/>
              </a:ext>
            </a:extLst>
          </a:blip>
          <a:srcRect t="-74764" b="-74764"/>
          <a:stretch>
            <a:fillRect/>
          </a:stretch>
        </p:blipFill>
        <p:spPr>
          <a:xfrm>
            <a:off x="137166" y="4334959"/>
            <a:ext cx="4648441" cy="2165177"/>
          </a:xfrm>
          <a:prstGeom prst="rect">
            <a:avLst/>
          </a:prstGeom>
          <a:ln>
            <a:noFill/>
          </a:ln>
          <a:effectLst>
            <a:softEdge rad="112500"/>
          </a:effectLst>
        </p:spPr>
      </p:pic>
      <p:sp>
        <p:nvSpPr>
          <p:cNvPr id="3" name="Название 2"/>
          <p:cNvSpPr>
            <a:spLocks noGrp="1"/>
          </p:cNvSpPr>
          <p:nvPr>
            <p:ph type="title"/>
          </p:nvPr>
        </p:nvSpPr>
        <p:spPr>
          <a:xfrm>
            <a:off x="335849" y="304392"/>
            <a:ext cx="8350952" cy="1286663"/>
          </a:xfrm>
        </p:spPr>
        <p:txBody>
          <a:bodyPr>
            <a:normAutofit/>
          </a:bodyPr>
          <a:lstStyle/>
          <a:p>
            <a:r>
              <a:rPr lang="en-US" sz="1800" dirty="0" smtClean="0">
                <a:effectLst>
                  <a:outerShdw blurRad="50800" dist="38100" dir="13500000" algn="br" rotWithShape="0">
                    <a:prstClr val="black">
                      <a:alpha val="40000"/>
                    </a:prstClr>
                  </a:outerShdw>
                </a:effectLst>
              </a:rPr>
              <a:t>Westfield, Sainsbury’s, Harrods and Tesco  are</a:t>
            </a:r>
            <a:r>
              <a:rPr lang="ru-RU" sz="1800" dirty="0" smtClean="0">
                <a:effectLst>
                  <a:outerShdw blurRad="50800" dist="38100" dir="13500000" algn="br" rotWithShape="0">
                    <a:prstClr val="black">
                      <a:alpha val="40000"/>
                    </a:prstClr>
                  </a:outerShdw>
                </a:effectLst>
              </a:rPr>
              <a:t> </a:t>
            </a:r>
            <a:r>
              <a:rPr lang="en-US" sz="1800" dirty="0" smtClean="0">
                <a:effectLst>
                  <a:outerShdw blurRad="50800" dist="38100" dir="13500000" algn="br" rotWithShape="0">
                    <a:prstClr val="black">
                      <a:alpha val="40000"/>
                    </a:prstClr>
                  </a:outerShdw>
                </a:effectLst>
              </a:rPr>
              <a:t>among the most popular shopping </a:t>
            </a:r>
            <a:r>
              <a:rPr lang="en-US" sz="1800" dirty="0" err="1" smtClean="0">
                <a:effectLst>
                  <a:outerShdw blurRad="50800" dist="38100" dir="13500000" algn="br" rotWithShape="0">
                    <a:prstClr val="black">
                      <a:alpha val="40000"/>
                    </a:prstClr>
                  </a:outerShdw>
                </a:effectLst>
              </a:rPr>
              <a:t>centres</a:t>
            </a:r>
            <a:r>
              <a:rPr lang="en-US" sz="1800" dirty="0" smtClean="0">
                <a:effectLst>
                  <a:outerShdw blurRad="50800" dist="38100" dir="13500000" algn="br" rotWithShape="0">
                    <a:prstClr val="black">
                      <a:alpha val="40000"/>
                    </a:prstClr>
                  </a:outerShdw>
                </a:effectLst>
              </a:rPr>
              <a:t> in London.</a:t>
            </a:r>
            <a:endParaRPr lang="ru-RU" sz="1800" dirty="0">
              <a:effectLst>
                <a:outerShdw blurRad="50800" dist="38100" dir="13500000" algn="br" rotWithShape="0">
                  <a:prstClr val="black">
                    <a:alpha val="40000"/>
                  </a:prstClr>
                </a:outerShdw>
              </a:effectLst>
            </a:endParaRPr>
          </a:p>
        </p:txBody>
      </p:sp>
      <p:pic>
        <p:nvPicPr>
          <p:cNvPr id="5" name="Изображение 4" descr="i-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32422" y="2621187"/>
            <a:ext cx="3348527" cy="1713771"/>
          </a:xfrm>
          <a:prstGeom prst="rect">
            <a:avLst/>
          </a:prstGeom>
          <a:ln>
            <a:noFill/>
          </a:ln>
          <a:effectLst>
            <a:softEdge rad="112500"/>
          </a:effectLst>
        </p:spPr>
      </p:pic>
      <p:pic>
        <p:nvPicPr>
          <p:cNvPr id="7" name="Изображение 6"/>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46618" y="2057627"/>
            <a:ext cx="3295316" cy="2277332"/>
          </a:xfrm>
          <a:prstGeom prst="rect">
            <a:avLst/>
          </a:prstGeom>
          <a:ln>
            <a:noFill/>
          </a:ln>
          <a:effectLst>
            <a:softEdge rad="112500"/>
          </a:effectLst>
        </p:spPr>
      </p:pic>
      <p:pic>
        <p:nvPicPr>
          <p:cNvPr id="2" name="Изображение 1"/>
          <p:cNvPicPr>
            <a:picLocks noChangeAspect="1"/>
          </p:cNvPicPr>
          <p:nvPr/>
        </p:nvPicPr>
        <p:blipFill>
          <a:blip r:embed="rId6"/>
          <a:stretch>
            <a:fillRect/>
          </a:stretch>
        </p:blipFill>
        <p:spPr>
          <a:xfrm>
            <a:off x="5132422" y="4334959"/>
            <a:ext cx="3244793" cy="1779402"/>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480533951"/>
      </p:ext>
    </p:extLst>
  </p:cSld>
  <p:clrMapOvr>
    <a:masterClrMapping/>
  </p:clrMapOvr>
  <mc:AlternateContent xmlns:mc="http://schemas.openxmlformats.org/markup-compatibility/2006" xmlns:p14="http://schemas.microsoft.com/office/powerpoint/2010/main">
    <mc:Choice Requires="p14">
      <p:transition spd="slow" p14:dur="1600" advTm="8656">
        <p14:gallery dir="l"/>
      </p:transition>
    </mc:Choice>
    <mc:Fallback xmlns="">
      <p:transition xmlns:p14="http://schemas.microsoft.com/office/powerpoint/2010/main" spd="slow" advTm="865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edge">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edge">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edge">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0"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edge">
                                      <p:cBhvr>
                                        <p:cTn id="2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1.2"/>
</p:tagLst>
</file>

<file path=ppt/tags/tag10.xml><?xml version="1.0" encoding="utf-8"?>
<p:tagLst xmlns:a="http://schemas.openxmlformats.org/drawingml/2006/main" xmlns:r="http://schemas.openxmlformats.org/officeDocument/2006/relationships" xmlns:p="http://schemas.openxmlformats.org/presentationml/2006/main">
  <p:tag name="TIMING" val="|0.4|1.3|1.6|1.8"/>
</p:tagLst>
</file>

<file path=ppt/tags/tag11.xml><?xml version="1.0" encoding="utf-8"?>
<p:tagLst xmlns:a="http://schemas.openxmlformats.org/drawingml/2006/main" xmlns:r="http://schemas.openxmlformats.org/officeDocument/2006/relationships" xmlns:p="http://schemas.openxmlformats.org/presentationml/2006/main">
  <p:tag name="TIMING" val="|0.5|1.3|2|2"/>
</p:tagLst>
</file>

<file path=ppt/tags/tag12.xml><?xml version="1.0" encoding="utf-8"?>
<p:tagLst xmlns:a="http://schemas.openxmlformats.org/drawingml/2006/main" xmlns:r="http://schemas.openxmlformats.org/officeDocument/2006/relationships" xmlns:p="http://schemas.openxmlformats.org/presentationml/2006/main">
  <p:tag name="TIMING" val="|0.6|1.2|1.8|1.8"/>
</p:tagLst>
</file>

<file path=ppt/tags/tag13.xml><?xml version="1.0" encoding="utf-8"?>
<p:tagLst xmlns:a="http://schemas.openxmlformats.org/drawingml/2006/main" xmlns:r="http://schemas.openxmlformats.org/officeDocument/2006/relationships" xmlns:p="http://schemas.openxmlformats.org/presentationml/2006/main">
  <p:tag name="TIMING" val="|0.7|1.9|1.9"/>
</p:tagLst>
</file>

<file path=ppt/tags/tag14.xml><?xml version="1.0" encoding="utf-8"?>
<p:tagLst xmlns:a="http://schemas.openxmlformats.org/drawingml/2006/main" xmlns:r="http://schemas.openxmlformats.org/officeDocument/2006/relationships" xmlns:p="http://schemas.openxmlformats.org/presentationml/2006/main">
  <p:tag name="TIMING" val="|0.7|1.3|1.2|1.8|1.8"/>
</p:tagLst>
</file>

<file path=ppt/tags/tag2.xml><?xml version="1.0" encoding="utf-8"?>
<p:tagLst xmlns:a="http://schemas.openxmlformats.org/drawingml/2006/main" xmlns:r="http://schemas.openxmlformats.org/officeDocument/2006/relationships" xmlns:p="http://schemas.openxmlformats.org/presentationml/2006/main">
  <p:tag name="TIMING" val="|1|1.5"/>
</p:tagLst>
</file>

<file path=ppt/tags/tag3.xml><?xml version="1.0" encoding="utf-8"?>
<p:tagLst xmlns:a="http://schemas.openxmlformats.org/drawingml/2006/main" xmlns:r="http://schemas.openxmlformats.org/officeDocument/2006/relationships" xmlns:p="http://schemas.openxmlformats.org/presentationml/2006/main">
  <p:tag name="TIMING" val="|0.7|1.2|2|1.3"/>
</p:tagLst>
</file>

<file path=ppt/tags/tag4.xml><?xml version="1.0" encoding="utf-8"?>
<p:tagLst xmlns:a="http://schemas.openxmlformats.org/drawingml/2006/main" xmlns:r="http://schemas.openxmlformats.org/officeDocument/2006/relationships" xmlns:p="http://schemas.openxmlformats.org/presentationml/2006/main">
  <p:tag name="TIMING" val="|0.7|1.3"/>
</p:tagLst>
</file>

<file path=ppt/tags/tag5.xml><?xml version="1.0" encoding="utf-8"?>
<p:tagLst xmlns:a="http://schemas.openxmlformats.org/drawingml/2006/main" xmlns:r="http://schemas.openxmlformats.org/officeDocument/2006/relationships" xmlns:p="http://schemas.openxmlformats.org/presentationml/2006/main">
  <p:tag name="TIMING" val="|0.5|1.5"/>
</p:tagLst>
</file>

<file path=ppt/tags/tag6.xml><?xml version="1.0" encoding="utf-8"?>
<p:tagLst xmlns:a="http://schemas.openxmlformats.org/drawingml/2006/main" xmlns:r="http://schemas.openxmlformats.org/officeDocument/2006/relationships" xmlns:p="http://schemas.openxmlformats.org/presentationml/2006/main">
  <p:tag name="TIMING" val="|0.6|1.1"/>
</p:tagLst>
</file>

<file path=ppt/tags/tag7.xml><?xml version="1.0" encoding="utf-8"?>
<p:tagLst xmlns:a="http://schemas.openxmlformats.org/drawingml/2006/main" xmlns:r="http://schemas.openxmlformats.org/officeDocument/2006/relationships" xmlns:p="http://schemas.openxmlformats.org/presentationml/2006/main">
  <p:tag name="TIMING" val="|0.5|1.1|2.4"/>
</p:tagLst>
</file>

<file path=ppt/tags/tag8.xml><?xml version="1.0" encoding="utf-8"?>
<p:tagLst xmlns:a="http://schemas.openxmlformats.org/drawingml/2006/main" xmlns:r="http://schemas.openxmlformats.org/officeDocument/2006/relationships" xmlns:p="http://schemas.openxmlformats.org/presentationml/2006/main">
  <p:tag name="TIMING" val="|0.5|1.2|1.8"/>
</p:tagLst>
</file>

<file path=ppt/tags/tag9.xml><?xml version="1.0" encoding="utf-8"?>
<p:tagLst xmlns:a="http://schemas.openxmlformats.org/drawingml/2006/main" xmlns:r="http://schemas.openxmlformats.org/officeDocument/2006/relationships" xmlns:p="http://schemas.openxmlformats.org/presentationml/2006/main">
  <p:tag name="TIMING" val="|0.6|1.6|2.1|1.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Форма волны">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Форма волны.thmx</Template>
  <TotalTime>622</TotalTime>
  <Words>629</Words>
  <Application>Microsoft Office PowerPoint</Application>
  <PresentationFormat>Экран (4:3)</PresentationFormat>
  <Paragraphs>22</Paragraphs>
  <Slides>16</Slides>
  <Notes>0</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16</vt:i4>
      </vt:variant>
    </vt:vector>
  </HeadingPairs>
  <TitlesOfParts>
    <vt:vector size="19" baseType="lpstr">
      <vt:lpstr>Candara</vt:lpstr>
      <vt:lpstr>Symbol</vt:lpstr>
      <vt:lpstr>Форма волны</vt:lpstr>
      <vt:lpstr>SHOPPING IN GREAT BRITAIN : the most popular shops and shopping centers</vt:lpstr>
      <vt:lpstr>Great Britain is the ideal country for shopping and different purchases.  Shopping in Britain attracts many tourists: in this country you may buy really fashionable and stylish clothes rather cheaper than in Russia, though you have to pay not little money for that. </vt:lpstr>
      <vt:lpstr>Today ordinary people all over the world obtain goods from a very wide variety of global sources. People shop from the Internet, from mail  order, from TV channels, from High Street (this is how the main shopping street in many British towns is called) or nearby mall a few miles away. But it has not always been this way.</vt:lpstr>
      <vt:lpstr>In ancient times people bartered goods that they had produced themselves. In the 19th  and 20th  century Europe most of the shopping was done in traditional shops including the  local Butcher’s, Baker’s, Grocer’s, Newsagent’s.</vt:lpstr>
      <vt:lpstr>Over the years as supermarkets appeared  some of those traditional shops closed down and small corner shops selling many of the same things started to appear, often staying open much later than new supermarkets.</vt:lpstr>
      <vt:lpstr>Shopping centers have existed in some form for more than 1000 years in ancient market squares, bazaars and seaport commercial districts. Later shopping high streets appeared in the center of the European town. The modern shopping center, which includes everything from small suburban centers to the million-square-foot superregional malls, emerged in the 1920s.  </vt:lpstr>
      <vt:lpstr>Nowadays there are several types of shopping centers. Department stores sell a wide range of products including clothing, furniture, appliances, toiletries, cosmetics, jewelry, toys, and sporting goods. Originally most of the department stores were independent and were located in the center of the city. Now a single company may own 20 brands trading in City centers and out of town malls.</vt:lpstr>
      <vt:lpstr>Another modern type of shopping is a supermarket. When supermarkets first appeared, some of them specialized in food and others had no food products as the core of the business. Now they sell anything from paint to toys to a mouse for your computer or fresh bananas. They build bigger and  bigger out-of-town stores and they have grown for a great amount. A few powerful forces in supermarket retailing dominate the market in each country. The stores are often part of a corporate supermarket chain.</vt:lpstr>
      <vt:lpstr>Westfield, Sainsbury’s, Harrods and Tesco  are among the most popular shopping centres in London.</vt:lpstr>
      <vt:lpstr>Westfield is the biggest shopping center in Europe.</vt:lpstr>
      <vt:lpstr>Sainsbury's is the third largest chain of supermarkets in the United Kingdom. Founded in 1869 by John James Sainsbury with a shop in Drury Lane, London, the company became the largest grocery.</vt:lpstr>
      <vt:lpstr>Harrods is the most popular and one of  the most expensive shopping centres of London. </vt:lpstr>
      <vt:lpstr>Tesco is the dominant player in the UK with large superstores in and out of town shopping areas with easy and free parking.</vt:lpstr>
      <vt:lpstr>Marks &amp; Spencer is a world famous department store selling everything from clothes and home furnishings to food. </vt:lpstr>
      <vt:lpstr>Entertainments in shopping centers.</vt:lpstr>
      <vt:lpstr>Nowadays famous supermarkets are so attractive and amusing that more and more citizans prefer them to museums or cinemas.</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SHOPPING IN GREAT BRITAIN : the most popular shops and commercial centers.</dc:title>
  <dc:subject/>
  <dc:creator>Илья Кашкан</dc:creator>
  <cp:keywords/>
  <dc:description/>
  <cp:lastModifiedBy>Учитель</cp:lastModifiedBy>
  <cp:revision>53</cp:revision>
  <dcterms:created xsi:type="dcterms:W3CDTF">2014-12-07T15:35:32Z</dcterms:created>
  <dcterms:modified xsi:type="dcterms:W3CDTF">2016-11-30T07:36:47Z</dcterms:modified>
  <cp:category/>
</cp:coreProperties>
</file>