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100" d="100"/>
          <a:sy n="100" d="100"/>
        </p:scale>
        <p:origin x="-1416"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z="4400" dirty="0" smtClean="0">
                <a:latin typeface="Algerian" panose="04020705040A02060702" pitchFamily="82" charset="0"/>
              </a:rPr>
              <a:t>THE HISTORY OF THANKSGIVING DAY</a:t>
            </a:r>
            <a:endParaRPr lang="ru-RU" sz="4400" dirty="0"/>
          </a:p>
        </p:txBody>
      </p:sp>
      <p:sp>
        <p:nvSpPr>
          <p:cNvPr id="3" name="Подзаголовок 2"/>
          <p:cNvSpPr>
            <a:spLocks noGrp="1"/>
          </p:cNvSpPr>
          <p:nvPr>
            <p:ph type="subTitle" idx="1"/>
          </p:nvPr>
        </p:nvSpPr>
        <p:spPr/>
        <p:txBody>
          <a:bodyPr>
            <a:normAutofit fontScale="70000" lnSpcReduction="20000"/>
          </a:bodyPr>
          <a:lstStyle/>
          <a:p>
            <a:pPr algn="r"/>
            <a:r>
              <a:rPr lang="en-US" dirty="0" smtClean="0"/>
              <a:t> </a:t>
            </a:r>
            <a:r>
              <a:rPr lang="en-US" dirty="0" smtClean="0"/>
              <a:t>by </a:t>
            </a:r>
            <a:r>
              <a:rPr lang="en-US" dirty="0" smtClean="0"/>
              <a:t>Alexandre </a:t>
            </a:r>
            <a:r>
              <a:rPr lang="en-US" dirty="0" err="1" smtClean="0"/>
              <a:t>Korjev-Chuvelev</a:t>
            </a:r>
            <a:endParaRPr lang="en-US" dirty="0" smtClean="0"/>
          </a:p>
          <a:p>
            <a:pPr algn="r"/>
            <a:r>
              <a:rPr lang="en-US" dirty="0" smtClean="0"/>
              <a:t>Form </a:t>
            </a:r>
            <a:r>
              <a:rPr lang="en-US" dirty="0" smtClean="0"/>
              <a:t>8, “</a:t>
            </a:r>
            <a:r>
              <a:rPr lang="en-US" dirty="0" err="1" smtClean="0"/>
              <a:t>Sosny</a:t>
            </a:r>
            <a:r>
              <a:rPr lang="en-US" dirty="0" smtClean="0"/>
              <a:t>” school</a:t>
            </a:r>
          </a:p>
          <a:p>
            <a:pPr algn="r"/>
            <a:r>
              <a:rPr lang="en-US" dirty="0" smtClean="0"/>
              <a:t>Teacher T.V. </a:t>
            </a:r>
            <a:r>
              <a:rPr lang="en-US" dirty="0" err="1" smtClean="0"/>
              <a:t>Kosormygina</a:t>
            </a:r>
            <a:r>
              <a:rPr lang="en-US" dirty="0" smtClean="0"/>
              <a:t> </a:t>
            </a:r>
          </a:p>
          <a:p>
            <a:pPr algn="r"/>
            <a:r>
              <a:rPr lang="en-US" dirty="0" smtClean="0"/>
              <a:t>November, 2016</a:t>
            </a:r>
          </a:p>
          <a:p>
            <a:pPr algn="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50" y="3594095"/>
            <a:ext cx="3486150" cy="1762488"/>
          </a:xfrm>
          <a:prstGeom prst="rect">
            <a:avLst/>
          </a:prstGeom>
        </p:spPr>
      </p:pic>
    </p:spTree>
    <p:extLst>
      <p:ext uri="{BB962C8B-B14F-4D97-AF65-F5344CB8AC3E}">
        <p14:creationId xmlns:p14="http://schemas.microsoft.com/office/powerpoint/2010/main" val="1522924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9614" y="780990"/>
            <a:ext cx="2336798" cy="5262979"/>
          </a:xfrm>
          <a:prstGeom prst="rect">
            <a:avLst/>
          </a:prstGeom>
        </p:spPr>
        <p:txBody>
          <a:bodyPr wrap="square">
            <a:spAutoFit/>
          </a:bodyPr>
          <a:lstStyle/>
          <a:p>
            <a:pPr>
              <a:lnSpc>
                <a:spcPct val="140000"/>
              </a:lnSpc>
              <a:spcAft>
                <a:spcPts val="0"/>
              </a:spcAft>
            </a:pPr>
            <a:r>
              <a:rPr lang="en-US" sz="2400" dirty="0">
                <a:latin typeface="Algerian" panose="04020705040A02060702" pitchFamily="82" charset="0"/>
                <a:ea typeface="Times New Roman" panose="02020603050405020304" pitchFamily="18" charset="0"/>
                <a:cs typeface="Times New Roman" panose="02020603050405020304" pitchFamily="18" charset="0"/>
              </a:rPr>
              <a:t>The following spring the Indians taught the Pilgrims how to hunt, fish, plant, and survive in America.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6393" y="658394"/>
            <a:ext cx="7344230" cy="5508173"/>
          </a:xfrm>
          <a:prstGeom prst="rect">
            <a:avLst/>
          </a:prstGeom>
        </p:spPr>
      </p:pic>
    </p:spTree>
    <p:extLst>
      <p:ext uri="{BB962C8B-B14F-4D97-AF65-F5344CB8AC3E}">
        <p14:creationId xmlns:p14="http://schemas.microsoft.com/office/powerpoint/2010/main" val="30758247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355312" y="782969"/>
            <a:ext cx="3270631" cy="5262979"/>
          </a:xfrm>
          <a:prstGeom prst="rect">
            <a:avLst/>
          </a:prstGeom>
        </p:spPr>
        <p:txBody>
          <a:bodyPr wrap="square">
            <a:spAutoFit/>
          </a:bodyPr>
          <a:lstStyle/>
          <a:p>
            <a:pPr>
              <a:lnSpc>
                <a:spcPct val="140000"/>
              </a:lnSpc>
              <a:spcAft>
                <a:spcPts val="0"/>
              </a:spcAft>
            </a:pPr>
            <a:r>
              <a:rPr lang="en-US" sz="2400" dirty="0">
                <a:latin typeface="Algerian" panose="04020705040A02060702" pitchFamily="82" charset="0"/>
                <a:ea typeface="Times New Roman" panose="02020603050405020304" pitchFamily="18" charset="0"/>
                <a:cs typeface="Times New Roman" panose="02020603050405020304" pitchFamily="18" charset="0"/>
              </a:rPr>
              <a:t>.The crops did well, and in the fall of 1621 the Pilgrims had a great harvest. They were thankful and decided to celebrate it with a Thanksgiving feast.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38" y="1186114"/>
            <a:ext cx="7550902" cy="4456687"/>
          </a:xfrm>
          <a:prstGeom prst="rect">
            <a:avLst/>
          </a:prstGeom>
        </p:spPr>
      </p:pic>
    </p:spTree>
    <p:extLst>
      <p:ext uri="{BB962C8B-B14F-4D97-AF65-F5344CB8AC3E}">
        <p14:creationId xmlns:p14="http://schemas.microsoft.com/office/powerpoint/2010/main" val="11960442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49" y="732908"/>
            <a:ext cx="7241394" cy="5588795"/>
          </a:xfrm>
          <a:prstGeom prst="rect">
            <a:avLst/>
          </a:prstGeom>
        </p:spPr>
      </p:pic>
      <p:sp>
        <p:nvSpPr>
          <p:cNvPr id="2" name="Прямоугольник 1"/>
          <p:cNvSpPr/>
          <p:nvPr/>
        </p:nvSpPr>
        <p:spPr>
          <a:xfrm>
            <a:off x="8113488" y="1195265"/>
            <a:ext cx="3570512" cy="3539430"/>
          </a:xfrm>
          <a:prstGeom prst="rect">
            <a:avLst/>
          </a:prstGeom>
        </p:spPr>
        <p:txBody>
          <a:bodyPr wrap="square">
            <a:spAutoFit/>
          </a:bodyPr>
          <a:lstStyle/>
          <a:p>
            <a:pPr>
              <a:lnSpc>
                <a:spcPct val="140000"/>
              </a:lnSpc>
              <a:spcAft>
                <a:spcPts val="0"/>
              </a:spcAft>
            </a:pPr>
            <a:r>
              <a:rPr lang="en-US" sz="3200" dirty="0">
                <a:latin typeface="Algerian" panose="04020705040A02060702" pitchFamily="82" charset="0"/>
                <a:ea typeface="Times New Roman" panose="02020603050405020304" pitchFamily="18" charset="0"/>
                <a:cs typeface="Times New Roman" panose="02020603050405020304" pitchFamily="18" charset="0"/>
              </a:rPr>
              <a:t>They prepared a dinner of turkey, corn, beans, and pumpkins. </a:t>
            </a:r>
            <a:endParaRPr lang="ru-RU"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1589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0571" y="943306"/>
            <a:ext cx="3280228" cy="4745915"/>
          </a:xfrm>
          <a:prstGeom prst="rect">
            <a:avLst/>
          </a:prstGeom>
        </p:spPr>
        <p:txBody>
          <a:bodyPr wrap="square">
            <a:spAutoFit/>
          </a:bodyPr>
          <a:lstStyle/>
          <a:p>
            <a:pPr>
              <a:lnSpc>
                <a:spcPct val="140000"/>
              </a:lnSpc>
              <a:spcAft>
                <a:spcPts val="0"/>
              </a:spcAft>
            </a:pPr>
            <a:r>
              <a:rPr lang="en-US" sz="2400" dirty="0">
                <a:latin typeface="Algerian" panose="04020705040A02060702" pitchFamily="82" charset="0"/>
                <a:ea typeface="Times New Roman" panose="02020603050405020304" pitchFamily="18" charset="0"/>
                <a:cs typeface="Times New Roman" panose="02020603050405020304" pitchFamily="18" charset="0"/>
              </a:rPr>
              <a:t>They invited their Indian friends to share this three-day feast. The Indians brought food to the feast, too (they even brought popcorn!).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799" y="943306"/>
            <a:ext cx="7642897" cy="4876419"/>
          </a:xfrm>
          <a:prstGeom prst="rect">
            <a:avLst/>
          </a:prstGeom>
        </p:spPr>
      </p:pic>
    </p:spTree>
    <p:extLst>
      <p:ext uri="{BB962C8B-B14F-4D97-AF65-F5344CB8AC3E}">
        <p14:creationId xmlns:p14="http://schemas.microsoft.com/office/powerpoint/2010/main" val="6102442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2173" y="1145180"/>
            <a:ext cx="3643083" cy="4524315"/>
          </a:xfrm>
          <a:prstGeom prst="rect">
            <a:avLst/>
          </a:prstGeom>
        </p:spPr>
        <p:txBody>
          <a:bodyPr wrap="square">
            <a:spAutoFit/>
          </a:bodyPr>
          <a:lstStyle/>
          <a:p>
            <a:r>
              <a:rPr lang="en-US" sz="2400" dirty="0">
                <a:latin typeface="Algerian" panose="04020705040A02060702" pitchFamily="82" charset="0"/>
                <a:ea typeface="Calibri" panose="020F0502020204030204" pitchFamily="34" charset="0"/>
              </a:rPr>
              <a:t>They prepared a dinner of turkey, corn, beans and pumpkins. The crops did well, and in the fall of 1621 the pilgrims had a great harvest. They were thankful and decided to celebrate it with a Thanksgiving feast.</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256" y="1261037"/>
            <a:ext cx="6868160" cy="4292600"/>
          </a:xfrm>
          <a:prstGeom prst="rect">
            <a:avLst/>
          </a:prstGeom>
        </p:spPr>
      </p:pic>
    </p:spTree>
    <p:extLst>
      <p:ext uri="{BB962C8B-B14F-4D97-AF65-F5344CB8AC3E}">
        <p14:creationId xmlns:p14="http://schemas.microsoft.com/office/powerpoint/2010/main" val="15774724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3428" y="1178234"/>
            <a:ext cx="2540001" cy="3785652"/>
          </a:xfrm>
          <a:prstGeom prst="rect">
            <a:avLst/>
          </a:prstGeom>
        </p:spPr>
        <p:txBody>
          <a:bodyPr wrap="square">
            <a:spAutoFit/>
          </a:bodyPr>
          <a:lstStyle/>
          <a:p>
            <a:r>
              <a:rPr lang="en-US" sz="2400" dirty="0">
                <a:latin typeface="Algerian" panose="04020705040A02060702" pitchFamily="82" charset="0"/>
                <a:ea typeface="Calibri" panose="020F0502020204030204" pitchFamily="34" charset="0"/>
              </a:rPr>
              <a:t>Americans still celebrate Thanksgiving Day in the fall. It is celebrated on the fourth Thursday in November.</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365" y="1178234"/>
            <a:ext cx="7121978" cy="49621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81931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36115" y="1168901"/>
            <a:ext cx="3788228" cy="3416320"/>
          </a:xfrm>
          <a:prstGeom prst="rect">
            <a:avLst/>
          </a:prstGeom>
        </p:spPr>
        <p:txBody>
          <a:bodyPr wrap="square">
            <a:spAutoFit/>
          </a:bodyPr>
          <a:lstStyle/>
          <a:p>
            <a:r>
              <a:rPr lang="en-US" sz="3600" dirty="0">
                <a:latin typeface="Algerian" panose="04020705040A02060702" pitchFamily="82" charset="0"/>
                <a:ea typeface="Calibri" panose="020F0502020204030204" pitchFamily="34" charset="0"/>
              </a:rPr>
              <a:t>Turkey is still the main dish and pumpkin pie is the most popular dessert.</a:t>
            </a:r>
            <a:endParaRPr lang="ru-RU"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838" y="637001"/>
            <a:ext cx="6467475" cy="5541229"/>
          </a:xfrm>
          <a:prstGeom prst="rect">
            <a:avLst/>
          </a:prstGeom>
        </p:spPr>
      </p:pic>
    </p:spTree>
    <p:extLst>
      <p:ext uri="{BB962C8B-B14F-4D97-AF65-F5344CB8AC3E}">
        <p14:creationId xmlns:p14="http://schemas.microsoft.com/office/powerpoint/2010/main" val="3163531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72" y="639465"/>
            <a:ext cx="5555342" cy="5555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Прямоугольник 1"/>
          <p:cNvSpPr/>
          <p:nvPr/>
        </p:nvSpPr>
        <p:spPr>
          <a:xfrm>
            <a:off x="7431314" y="1043401"/>
            <a:ext cx="3788229" cy="4832092"/>
          </a:xfrm>
          <a:prstGeom prst="rect">
            <a:avLst/>
          </a:prstGeom>
        </p:spPr>
        <p:txBody>
          <a:bodyPr wrap="square">
            <a:spAutoFit/>
          </a:bodyPr>
          <a:lstStyle/>
          <a:p>
            <a:r>
              <a:rPr lang="en-US" sz="2800" dirty="0">
                <a:latin typeface="Algerian" panose="04020705040A02060702" pitchFamily="82" charset="0"/>
                <a:ea typeface="Calibri" panose="020F0502020204030204" pitchFamily="34" charset="0"/>
              </a:rPr>
              <a:t>Not only Americans celebrate Thanksgiving Day. So do the Canadians on the second Monday in October. They give thanks to God Almighty for a rich harvest.</a:t>
            </a:r>
            <a:endParaRPr lang="ru-RU" sz="2800" dirty="0"/>
          </a:p>
        </p:txBody>
      </p:sp>
    </p:spTree>
    <p:extLst>
      <p:ext uri="{BB962C8B-B14F-4D97-AF65-F5344CB8AC3E}">
        <p14:creationId xmlns:p14="http://schemas.microsoft.com/office/powerpoint/2010/main" val="1301779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186056" y="867883"/>
            <a:ext cx="3207657" cy="5262979"/>
          </a:xfrm>
          <a:prstGeom prst="rect">
            <a:avLst/>
          </a:prstGeom>
        </p:spPr>
        <p:txBody>
          <a:bodyPr wrap="square">
            <a:spAutoFit/>
          </a:bodyPr>
          <a:lstStyle/>
          <a:p>
            <a:r>
              <a:rPr lang="en-US" sz="2800" dirty="0">
                <a:latin typeface="Algerian" panose="04020705040A02060702" pitchFamily="82" charset="0"/>
                <a:ea typeface="Calibri" panose="020F0502020204030204" pitchFamily="34" charset="0"/>
              </a:rPr>
              <a:t>‘Pumpkin pie is still a staple at almost every Thanksgiving table. They were a part of all traditional meals long before the arrival of the pilgrims.</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6" y="867883"/>
            <a:ext cx="6757947" cy="50684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4011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822" y="2055024"/>
            <a:ext cx="3221491" cy="374389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27" y="1165387"/>
            <a:ext cx="4319689" cy="5125054"/>
          </a:xfrm>
          <a:prstGeom prst="rect">
            <a:avLst/>
          </a:prstGeom>
        </p:spPr>
      </p:pic>
      <p:sp>
        <p:nvSpPr>
          <p:cNvPr id="2" name="Прямоугольник 1"/>
          <p:cNvSpPr/>
          <p:nvPr/>
        </p:nvSpPr>
        <p:spPr>
          <a:xfrm>
            <a:off x="957942" y="495049"/>
            <a:ext cx="10537371" cy="2062103"/>
          </a:xfrm>
          <a:prstGeom prst="rect">
            <a:avLst/>
          </a:prstGeom>
        </p:spPr>
        <p:txBody>
          <a:bodyPr wrap="square">
            <a:spAutoFit/>
          </a:bodyPr>
          <a:lstStyle/>
          <a:p>
            <a:r>
              <a:rPr lang="en-US" sz="3200" dirty="0">
                <a:latin typeface="Algerian" panose="04020705040A02060702" pitchFamily="82" charset="0"/>
                <a:ea typeface="Calibri" panose="020F0502020204030204" pitchFamily="34" charset="0"/>
              </a:rPr>
              <a:t>Corn were a part of the first thanksgiving dinner. Corn reminds us of the </a:t>
            </a:r>
            <a:r>
              <a:rPr lang="en-US" sz="3200" dirty="0" smtClean="0">
                <a:latin typeface="Algerian" panose="04020705040A02060702" pitchFamily="82" charset="0"/>
                <a:ea typeface="Calibri" panose="020F0502020204030204" pitchFamily="34" charset="0"/>
              </a:rPr>
              <a:t>importance</a:t>
            </a:r>
            <a:endParaRPr lang="ru-RU" sz="3200" dirty="0" smtClean="0">
              <a:latin typeface="Algerian" panose="04020705040A02060702" pitchFamily="82" charset="0"/>
              <a:ea typeface="Calibri" panose="020F0502020204030204" pitchFamily="34" charset="0"/>
            </a:endParaRPr>
          </a:p>
          <a:p>
            <a:pPr algn="ctr"/>
            <a:r>
              <a:rPr lang="en-US" sz="3200" dirty="0" smtClean="0">
                <a:latin typeface="Algerian" panose="04020705040A02060702" pitchFamily="82" charset="0"/>
                <a:ea typeface="Calibri" panose="020F0502020204030204" pitchFamily="34" charset="0"/>
              </a:rPr>
              <a:t> </a:t>
            </a:r>
            <a:r>
              <a:rPr lang="en-US" sz="3200" dirty="0">
                <a:latin typeface="Algerian" panose="04020705040A02060702" pitchFamily="82" charset="0"/>
                <a:ea typeface="Calibri" panose="020F0502020204030204" pitchFamily="34" charset="0"/>
              </a:rPr>
              <a:t>and </a:t>
            </a:r>
            <a:r>
              <a:rPr lang="en-US" sz="3200" dirty="0" smtClean="0">
                <a:latin typeface="Algerian" panose="04020705040A02060702" pitchFamily="82" charset="0"/>
                <a:ea typeface="Calibri" panose="020F0502020204030204" pitchFamily="34" charset="0"/>
              </a:rPr>
              <a:t>heritage </a:t>
            </a:r>
            <a:r>
              <a:rPr lang="en-US" sz="3200" dirty="0">
                <a:latin typeface="Algerian" panose="04020705040A02060702" pitchFamily="82" charset="0"/>
                <a:ea typeface="Calibri" panose="020F0502020204030204" pitchFamily="34" charset="0"/>
              </a:rPr>
              <a:t>of the famous </a:t>
            </a:r>
            <a:endParaRPr lang="ru-RU" sz="3200" dirty="0" smtClean="0">
              <a:latin typeface="Algerian" panose="04020705040A02060702" pitchFamily="82" charset="0"/>
              <a:ea typeface="Calibri" panose="020F0502020204030204" pitchFamily="34" charset="0"/>
            </a:endParaRPr>
          </a:p>
          <a:p>
            <a:pPr algn="ctr"/>
            <a:r>
              <a:rPr lang="en-US" sz="3200" dirty="0" smtClean="0">
                <a:latin typeface="Algerian" panose="04020705040A02060702" pitchFamily="82" charset="0"/>
                <a:ea typeface="Calibri" panose="020F0502020204030204" pitchFamily="34" charset="0"/>
              </a:rPr>
              <a:t>harvest festival</a:t>
            </a:r>
            <a:r>
              <a:rPr lang="en-US" sz="3200" dirty="0">
                <a:latin typeface="Algerian" panose="04020705040A02060702" pitchFamily="82" charset="0"/>
                <a:ea typeface="Calibri" panose="020F0502020204030204" pitchFamily="34" charset="0"/>
              </a:rPr>
              <a:t>.</a:t>
            </a:r>
            <a:endParaRPr lang="ru-RU" sz="3200" dirty="0"/>
          </a:p>
        </p:txBody>
      </p:sp>
    </p:spTree>
    <p:extLst>
      <p:ext uri="{BB962C8B-B14F-4D97-AF65-F5344CB8AC3E}">
        <p14:creationId xmlns:p14="http://schemas.microsoft.com/office/powerpoint/2010/main" val="1467963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9313" y="1217237"/>
            <a:ext cx="3498926" cy="4401205"/>
          </a:xfrm>
          <a:prstGeom prst="rect">
            <a:avLst/>
          </a:prstGeom>
          <a:noFill/>
        </p:spPr>
        <p:txBody>
          <a:bodyPr wrap="square" rtlCol="0">
            <a:spAutoFit/>
          </a:bodyPr>
          <a:lstStyle/>
          <a:p>
            <a:pPr algn="ctr"/>
            <a:r>
              <a:rPr lang="en-US" sz="2800" dirty="0">
                <a:latin typeface="Algerian" panose="04020705040A02060702" pitchFamily="82" charset="0"/>
              </a:rPr>
              <a:t>They decorate their houses with the fruit and flowers of autumn and have traditional American food: roast turkey, potatoes and pumpkin.</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34" y="991717"/>
            <a:ext cx="6955896" cy="46267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35295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80744" y="1362095"/>
            <a:ext cx="3572540" cy="2308324"/>
          </a:xfrm>
          <a:prstGeom prst="rect">
            <a:avLst/>
          </a:prstGeom>
        </p:spPr>
        <p:txBody>
          <a:bodyPr wrap="square">
            <a:spAutoFit/>
          </a:bodyPr>
          <a:lstStyle/>
          <a:p>
            <a:r>
              <a:rPr lang="en-US" sz="2400" dirty="0">
                <a:latin typeface="Algerian" panose="04020705040A02060702" pitchFamily="82" charset="0"/>
                <a:ea typeface="Calibri" panose="020F0502020204030204" pitchFamily="34" charset="0"/>
              </a:rPr>
              <a:t>Cornucopia is the most famous symbol of the harvest festival. It is known as the ‘horn of plenty’.</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60" y="1043117"/>
            <a:ext cx="7297184" cy="45585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86447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9091" y="1043942"/>
            <a:ext cx="2835163" cy="1200329"/>
          </a:xfrm>
          <a:prstGeom prst="rect">
            <a:avLst/>
          </a:prstGeom>
        </p:spPr>
        <p:txBody>
          <a:bodyPr wrap="square">
            <a:spAutoFit/>
          </a:bodyPr>
          <a:lstStyle/>
          <a:p>
            <a:r>
              <a:rPr lang="en-US" sz="2400" dirty="0">
                <a:latin typeface="Algerian" panose="04020705040A02060702" pitchFamily="82" charset="0"/>
                <a:ea typeface="Calibri" panose="020F0502020204030204" pitchFamily="34" charset="0"/>
              </a:rPr>
              <a:t>Beans are a special symbol of Thanksgiving.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317" y="804042"/>
            <a:ext cx="4858406" cy="4858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8418787" y="1043942"/>
            <a:ext cx="3263462" cy="2308324"/>
          </a:xfrm>
          <a:prstGeom prst="rect">
            <a:avLst/>
          </a:prstGeom>
        </p:spPr>
        <p:txBody>
          <a:bodyPr wrap="square">
            <a:spAutoFit/>
          </a:bodyPr>
          <a:lstStyle/>
          <a:p>
            <a:r>
              <a:rPr lang="en-US" sz="2400" dirty="0">
                <a:latin typeface="Algerian" panose="04020705040A02060702" pitchFamily="82" charset="0"/>
                <a:ea typeface="Calibri" panose="020F0502020204030204" pitchFamily="34" charset="0"/>
              </a:rPr>
              <a:t>Native Americans are believed to have taught the pilgrims to grow beans next to the cornstalks.</a:t>
            </a:r>
            <a:endParaRPr lang="ru-RU" sz="2400" dirty="0"/>
          </a:p>
        </p:txBody>
      </p:sp>
    </p:spTree>
    <p:extLst>
      <p:ext uri="{BB962C8B-B14F-4D97-AF65-F5344CB8AC3E}">
        <p14:creationId xmlns:p14="http://schemas.microsoft.com/office/powerpoint/2010/main" val="309965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831" y="432817"/>
            <a:ext cx="6148552" cy="2711669"/>
          </a:xfrm>
          <a:prstGeom prst="rect">
            <a:avLst/>
          </a:prstGeom>
          <a:ln>
            <a:noFill/>
          </a:ln>
          <a:effectLst>
            <a:softEdge rad="112500"/>
          </a:effectLst>
        </p:spPr>
      </p:pic>
      <p:sp>
        <p:nvSpPr>
          <p:cNvPr id="2" name="Прямоугольник 1"/>
          <p:cNvSpPr/>
          <p:nvPr/>
        </p:nvSpPr>
        <p:spPr>
          <a:xfrm>
            <a:off x="5256831" y="3932762"/>
            <a:ext cx="6204700" cy="1938992"/>
          </a:xfrm>
          <a:prstGeom prst="rect">
            <a:avLst/>
          </a:prstGeom>
        </p:spPr>
        <p:txBody>
          <a:bodyPr wrap="square">
            <a:spAutoFit/>
          </a:bodyPr>
          <a:lstStyle/>
          <a:p>
            <a:r>
              <a:rPr lang="en-US" sz="2400" dirty="0">
                <a:latin typeface="Algerian" panose="04020705040A02060702" pitchFamily="82" charset="0"/>
                <a:ea typeface="Calibri" panose="020F0502020204030204" pitchFamily="34" charset="0"/>
              </a:rPr>
              <a:t>Cranberry is a symbol and a modern diet staple of Thanksgiving. Cranberry sauce is a permanent companion of turkey during thanksgiving feast.</a:t>
            </a:r>
            <a:endParaRPr lang="ru-RU" sz="24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41" y="1464724"/>
            <a:ext cx="3800959" cy="38009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4696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661" y="3850292"/>
            <a:ext cx="1755228" cy="2396794"/>
          </a:xfrm>
          <a:prstGeom prst="rect">
            <a:avLst/>
          </a:prstGeom>
        </p:spPr>
      </p:pic>
      <p:sp>
        <p:nvSpPr>
          <p:cNvPr id="2" name="Прямоугольник 1"/>
          <p:cNvSpPr/>
          <p:nvPr/>
        </p:nvSpPr>
        <p:spPr>
          <a:xfrm>
            <a:off x="919655" y="709477"/>
            <a:ext cx="2785241" cy="2677656"/>
          </a:xfrm>
          <a:prstGeom prst="rect">
            <a:avLst/>
          </a:prstGeom>
        </p:spPr>
        <p:txBody>
          <a:bodyPr wrap="square">
            <a:spAutoFit/>
          </a:bodyPr>
          <a:lstStyle/>
          <a:p>
            <a:r>
              <a:rPr lang="en-US" sz="2400" dirty="0">
                <a:latin typeface="Algerian" panose="04020705040A02060702" pitchFamily="82" charset="0"/>
                <a:ea typeface="Calibri" panose="020F0502020204030204" pitchFamily="34" charset="0"/>
              </a:rPr>
              <a:t>The celebration of Thanksgiving is incomplete without legendary turkey.</a:t>
            </a:r>
            <a:endParaRPr lang="ru-RU" sz="24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269" y="924715"/>
            <a:ext cx="7394027" cy="4924836"/>
          </a:xfrm>
          <a:prstGeom prst="ellipse">
            <a:avLst/>
          </a:prstGeom>
          <a:ln>
            <a:noFill/>
          </a:ln>
          <a:effectLst>
            <a:softEdge rad="112500"/>
          </a:effectLst>
        </p:spPr>
      </p:pic>
    </p:spTree>
    <p:extLst>
      <p:ext uri="{BB962C8B-B14F-4D97-AF65-F5344CB8AC3E}">
        <p14:creationId xmlns:p14="http://schemas.microsoft.com/office/powerpoint/2010/main" val="31534461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352" y="-6306"/>
            <a:ext cx="9806152" cy="6864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74244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849" y="350589"/>
            <a:ext cx="2425700" cy="6131422"/>
          </a:xfrm>
          <a:prstGeom prst="rect">
            <a:avLst/>
          </a:prstGeom>
          <a:noFill/>
        </p:spPr>
        <p:txBody>
          <a:bodyPr wrap="square" rtlCol="0">
            <a:spAutoFit/>
          </a:bodyPr>
          <a:lstStyle/>
          <a:p>
            <a:pPr>
              <a:lnSpc>
                <a:spcPct val="150000"/>
              </a:lnSpc>
            </a:pPr>
            <a:r>
              <a:rPr lang="ru-RU" sz="2400" dirty="0"/>
              <a:t>Т</a:t>
            </a:r>
            <a:r>
              <a:rPr lang="en-US" sz="2400" dirty="0">
                <a:latin typeface="Algerian" panose="04020705040A02060702" pitchFamily="82" charset="0"/>
              </a:rPr>
              <a:t>here is one day a year when all Americans stay at home with their families and eat a big dinner. This is Thanksgiving Day.</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797" y="615950"/>
            <a:ext cx="5842000" cy="56007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270672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63" y="1249361"/>
            <a:ext cx="6283775" cy="4411210"/>
          </a:xfrm>
          <a:prstGeom prst="rect">
            <a:avLst/>
          </a:prstGeom>
        </p:spPr>
      </p:pic>
      <p:sp>
        <p:nvSpPr>
          <p:cNvPr id="3" name="TextBox 2"/>
          <p:cNvSpPr txBox="1"/>
          <p:nvPr/>
        </p:nvSpPr>
        <p:spPr>
          <a:xfrm>
            <a:off x="7503886" y="1685251"/>
            <a:ext cx="3933372" cy="3539430"/>
          </a:xfrm>
          <a:prstGeom prst="rect">
            <a:avLst/>
          </a:prstGeom>
          <a:noFill/>
        </p:spPr>
        <p:txBody>
          <a:bodyPr wrap="square" rtlCol="0">
            <a:spAutoFit/>
          </a:bodyPr>
          <a:lstStyle/>
          <a:p>
            <a:r>
              <a:rPr lang="en-US" sz="2800" dirty="0">
                <a:latin typeface="Algerian" panose="04020705040A02060702" pitchFamily="82" charset="0"/>
              </a:rPr>
              <a:t>The Pilgrims sailed to America from Plymouth, England, in September, 1620. </a:t>
            </a:r>
            <a:endParaRPr lang="ru-RU" sz="2800" dirty="0"/>
          </a:p>
          <a:p>
            <a:r>
              <a:rPr lang="en-US" sz="2800" dirty="0">
                <a:latin typeface="Algerian" panose="04020705040A02060702" pitchFamily="82" charset="0"/>
              </a:rPr>
              <a:t>They came to America for religious freedom. </a:t>
            </a:r>
            <a:endParaRPr lang="ru-RU" sz="2800" dirty="0"/>
          </a:p>
          <a:p>
            <a:endParaRPr lang="ru-RU" sz="2800" dirty="0"/>
          </a:p>
        </p:txBody>
      </p:sp>
    </p:spTree>
    <p:extLst>
      <p:ext uri="{BB962C8B-B14F-4D97-AF65-F5344CB8AC3E}">
        <p14:creationId xmlns:p14="http://schemas.microsoft.com/office/powerpoint/2010/main" val="17136367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5" presetClass="entr" presetSubtype="0" fill="hold" grpId="2"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250"/>
                                        <p:tgtEl>
                                          <p:spTgt spid="3"/>
                                        </p:tgtEl>
                                      </p:cBhvr>
                                    </p:animEffect>
                                    <p:anim calcmode="lin" valueType="num">
                                      <p:cBhvr>
                                        <p:cTn id="11" dur="1250" fill="hold"/>
                                        <p:tgtEl>
                                          <p:spTgt spid="3"/>
                                        </p:tgtEl>
                                        <p:attrNameLst>
                                          <p:attrName>ppt_w</p:attrName>
                                        </p:attrNameLst>
                                      </p:cBhvr>
                                      <p:tavLst>
                                        <p:tav tm="0" fmla="#ppt_w*sin(2.5*pi*$)">
                                          <p:val>
                                            <p:fltVal val="0"/>
                                          </p:val>
                                        </p:tav>
                                        <p:tav tm="100000">
                                          <p:val>
                                            <p:fltVal val="1"/>
                                          </p:val>
                                        </p:tav>
                                      </p:tavLst>
                                    </p:anim>
                                    <p:anim calcmode="lin" valueType="num">
                                      <p:cBhvr>
                                        <p:cTn id="12" dur="12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1486" y="1248228"/>
            <a:ext cx="2888343" cy="4401205"/>
          </a:xfrm>
          <a:prstGeom prst="rect">
            <a:avLst/>
          </a:prstGeom>
          <a:noFill/>
        </p:spPr>
        <p:txBody>
          <a:bodyPr wrap="square" rtlCol="0">
            <a:spAutoFit/>
          </a:bodyPr>
          <a:lstStyle/>
          <a:p>
            <a:r>
              <a:rPr lang="en-US" sz="2800" dirty="0">
                <a:latin typeface="Algerian" panose="04020705040A02060702" pitchFamily="82" charset="0"/>
              </a:rPr>
              <a:t>The name of their ship was the Mayflower. They landed at Plymouth Rock, in December, 1620.</a:t>
            </a:r>
            <a:endParaRPr lang="ru-RU" sz="2800" dirty="0"/>
          </a:p>
          <a:p>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81" y="744904"/>
            <a:ext cx="7909105" cy="5407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83836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6971" y="1233714"/>
            <a:ext cx="3217167" cy="4801314"/>
          </a:xfrm>
          <a:prstGeom prst="rect">
            <a:avLst/>
          </a:prstGeom>
          <a:noFill/>
        </p:spPr>
        <p:txBody>
          <a:bodyPr wrap="square" rtlCol="0">
            <a:spAutoFit/>
          </a:bodyPr>
          <a:lstStyle/>
          <a:p>
            <a:r>
              <a:rPr lang="en-US" sz="2400" dirty="0">
                <a:latin typeface="Algerian" panose="04020705040A02060702" pitchFamily="82" charset="0"/>
              </a:rPr>
              <a:t>At first, the passengers enjoyed good weather at sea. But soon, strong winds and fierce storms developed. , one of the main beams broke. Some of the passengers wanted to return to England. </a:t>
            </a:r>
            <a:endParaRPr lang="ru-RU" sz="2400"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07" y="1233714"/>
            <a:ext cx="7916839" cy="44691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714106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746" y="5820228"/>
            <a:ext cx="10991704" cy="830997"/>
          </a:xfrm>
          <a:prstGeom prst="rect">
            <a:avLst/>
          </a:prstGeom>
          <a:noFill/>
        </p:spPr>
        <p:txBody>
          <a:bodyPr wrap="square" rtlCol="0">
            <a:spAutoFit/>
          </a:bodyPr>
          <a:lstStyle/>
          <a:p>
            <a:r>
              <a:rPr lang="en-US" sz="2400" dirty="0">
                <a:latin typeface="Algerian" panose="04020705040A02060702" pitchFamily="82" charset="0"/>
              </a:rPr>
              <a:t>After a long struggle with the sea, the Mayflower came to land.</a:t>
            </a:r>
            <a:endParaRPr lang="ru-RU" sz="2400" dirty="0"/>
          </a:p>
          <a:p>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836" y="513075"/>
            <a:ext cx="9573525" cy="5198125"/>
          </a:xfrm>
          <a:prstGeom prst="rect">
            <a:avLst/>
          </a:prstGeom>
        </p:spPr>
      </p:pic>
    </p:spTree>
    <p:extLst>
      <p:ext uri="{BB962C8B-B14F-4D97-AF65-F5344CB8AC3E}">
        <p14:creationId xmlns:p14="http://schemas.microsoft.com/office/powerpoint/2010/main" val="29228853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45827" y="800341"/>
            <a:ext cx="3686629" cy="5262979"/>
          </a:xfrm>
          <a:prstGeom prst="rect">
            <a:avLst/>
          </a:prstGeom>
        </p:spPr>
        <p:txBody>
          <a:bodyPr wrap="square">
            <a:spAutoFit/>
          </a:bodyPr>
          <a:lstStyle/>
          <a:p>
            <a:r>
              <a:rPr lang="en-US" sz="2400" dirty="0">
                <a:latin typeface="Algerian" panose="04020705040A02060702" pitchFamily="82" charset="0"/>
                <a:ea typeface="Times New Roman" panose="02020603050405020304" pitchFamily="18" charset="0"/>
              </a:rPr>
              <a:t>There were people living in America before the Pilgrims arrived. These people were the Native American Indians. The Indians began settling in America about 25,000 years ago. They hunted, fished, and farmed to survive. There were many tribes.</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282" y="566058"/>
            <a:ext cx="5234289" cy="5731546"/>
          </a:xfrm>
          <a:prstGeom prst="rect">
            <a:avLst/>
          </a:prstGeom>
        </p:spPr>
      </p:pic>
    </p:spTree>
    <p:extLst>
      <p:ext uri="{BB962C8B-B14F-4D97-AF65-F5344CB8AC3E}">
        <p14:creationId xmlns:p14="http://schemas.microsoft.com/office/powerpoint/2010/main" val="17325341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85677" y="1037013"/>
            <a:ext cx="3482209" cy="4173387"/>
          </a:xfrm>
          <a:prstGeom prst="rect">
            <a:avLst/>
          </a:prstGeom>
        </p:spPr>
        <p:txBody>
          <a:bodyPr wrap="square">
            <a:spAutoFit/>
          </a:bodyPr>
          <a:lstStyle/>
          <a:p>
            <a:pPr>
              <a:lnSpc>
                <a:spcPct val="140000"/>
              </a:lnSpc>
              <a:spcAft>
                <a:spcPts val="0"/>
              </a:spcAft>
            </a:pPr>
            <a:r>
              <a:rPr lang="en-US" sz="2400" dirty="0">
                <a:latin typeface="Algerian" panose="04020705040A02060702" pitchFamily="82" charset="0"/>
                <a:ea typeface="Times New Roman" panose="02020603050405020304" pitchFamily="18" charset="0"/>
                <a:cs typeface="Times New Roman" panose="02020603050405020304" pitchFamily="18" charset="0"/>
              </a:rPr>
              <a:t>The Pilgrims’ first winter in the New World was difficult. They had arrived too late to grow any crops. Without fresh food, half of the Pilgrims died.</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9" y="688443"/>
            <a:ext cx="7447048" cy="48705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338271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105</TotalTime>
  <Words>573</Words>
  <Application>Microsoft Office PowerPoint</Application>
  <PresentationFormat>Широкоэкранный</PresentationFormat>
  <Paragraphs>31</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Algerian</vt:lpstr>
      <vt:lpstr>Arial</vt:lpstr>
      <vt:lpstr>Calibri</vt:lpstr>
      <vt:lpstr>Garamond</vt:lpstr>
      <vt:lpstr>Times New Roman</vt:lpstr>
      <vt:lpstr>Натуральные материалы</vt:lpstr>
      <vt:lpstr>THE HISTORY OF THANKSGIVING DAY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THANKSGIVING DAY</dc:title>
  <dc:creator>Учитель</dc:creator>
  <cp:lastModifiedBy>Учитель</cp:lastModifiedBy>
  <cp:revision>14</cp:revision>
  <dcterms:created xsi:type="dcterms:W3CDTF">2016-11-16T13:36:45Z</dcterms:created>
  <dcterms:modified xsi:type="dcterms:W3CDTF">2016-12-21T13:45:44Z</dcterms:modified>
</cp:coreProperties>
</file>