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sldIdLst>
    <p:sldId id="256" r:id="rId2"/>
    <p:sldId id="260" r:id="rId3"/>
    <p:sldId id="257" r:id="rId4"/>
    <p:sldId id="262" r:id="rId5"/>
    <p:sldId id="263" r:id="rId6"/>
    <p:sldId id="265" r:id="rId7"/>
    <p:sldId id="264" r:id="rId8"/>
    <p:sldId id="270" r:id="rId9"/>
    <p:sldId id="271" r:id="rId10"/>
    <p:sldId id="266" r:id="rId11"/>
    <p:sldId id="258" r:id="rId12"/>
    <p:sldId id="269" r:id="rId13"/>
    <p:sldId id="268" r:id="rId14"/>
    <p:sldId id="259" r:id="rId15"/>
    <p:sldId id="26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3"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6181D316-E34F-4BBB-8DD0-C4DD4C41BED3}" type="datetimeFigureOut">
              <a:rPr lang="ru-RU" smtClean="0"/>
              <a:t>30.11.2016</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D7C05592-A136-40FC-AF60-F69117AE7FA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81D316-E34F-4BBB-8DD0-C4DD4C41BED3}" type="datetimeFigureOut">
              <a:rPr lang="ru-RU" smtClean="0"/>
              <a:t>30.11.2016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C05592-A136-40FC-AF60-F69117AE7FA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81D316-E34F-4BBB-8DD0-C4DD4C41BED3}" type="datetimeFigureOut">
              <a:rPr lang="ru-RU" smtClean="0"/>
              <a:t>30.11.2016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C05592-A136-40FC-AF60-F69117AE7FA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81D316-E34F-4BBB-8DD0-C4DD4C41BED3}" type="datetimeFigureOut">
              <a:rPr lang="ru-RU" smtClean="0"/>
              <a:t>30.11.2016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C05592-A136-40FC-AF60-F69117AE7FA1}"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81D316-E34F-4BBB-8DD0-C4DD4C41BED3}" type="datetimeFigureOut">
              <a:rPr lang="ru-RU" smtClean="0"/>
              <a:t>30.11.2016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C05592-A136-40FC-AF60-F69117AE7FA1}"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6181D316-E34F-4BBB-8DD0-C4DD4C41BED3}" type="datetimeFigureOut">
              <a:rPr lang="ru-RU" smtClean="0"/>
              <a:t>30.11.2016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7C05592-A136-40FC-AF60-F69117AE7FA1}"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6181D316-E34F-4BBB-8DD0-C4DD4C41BED3}" type="datetimeFigureOut">
              <a:rPr lang="ru-RU" smtClean="0"/>
              <a:t>30.11.2016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7C05592-A136-40FC-AF60-F69117AE7FA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181D316-E34F-4BBB-8DD0-C4DD4C41BED3}" type="datetimeFigureOut">
              <a:rPr lang="ru-RU" smtClean="0"/>
              <a:t>30.11.2016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7C05592-A136-40FC-AF60-F69117AE7FA1}"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81D316-E34F-4BBB-8DD0-C4DD4C41BED3}" type="datetimeFigureOut">
              <a:rPr lang="ru-RU" smtClean="0"/>
              <a:t>30.11.2016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7C05592-A136-40FC-AF60-F69117AE7FA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81D316-E34F-4BBB-8DD0-C4DD4C41BED3}" type="datetimeFigureOut">
              <a:rPr lang="ru-RU" smtClean="0"/>
              <a:t>30.11.2016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7C05592-A136-40FC-AF60-F69117AE7FA1}"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81D316-E34F-4BBB-8DD0-C4DD4C41BED3}" type="datetimeFigureOut">
              <a:rPr lang="ru-RU" smtClean="0"/>
              <a:t>30.11.2016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7C05592-A136-40FC-AF60-F69117AE7FA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181D316-E34F-4BBB-8DD0-C4DD4C41BED3}" type="datetimeFigureOut">
              <a:rPr lang="ru-RU" smtClean="0"/>
              <a:t>30.11.2016</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7C05592-A136-40FC-AF60-F69117AE7FA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3728" y="2324861"/>
            <a:ext cx="5472608" cy="841216"/>
          </a:xfrm>
        </p:spPr>
        <p:txBody>
          <a:bodyPr>
            <a:normAutofit fontScale="90000"/>
          </a:bodyPr>
          <a:lstStyle/>
          <a:p>
            <a:r>
              <a:rPr lang="en-US" dirty="0" smtClean="0">
                <a:effectLst>
                  <a:outerShdw blurRad="38100" dist="38100" dir="2700000" algn="tl">
                    <a:srgbClr val="000000">
                      <a:alpha val="43137"/>
                    </a:srgbClr>
                  </a:outerShdw>
                </a:effectLst>
              </a:rPr>
              <a:t>Winston Churchill`s actions during THE Second World War</a:t>
            </a:r>
            <a:endParaRPr lang="ru-RU"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5292080" y="3717032"/>
            <a:ext cx="2656384" cy="1944216"/>
          </a:xfrm>
        </p:spPr>
        <p:txBody>
          <a:bodyPr>
            <a:noAutofit/>
          </a:bodyPr>
          <a:lstStyle/>
          <a:p>
            <a:pPr algn="r">
              <a:lnSpc>
                <a:spcPct val="100000"/>
              </a:lnSpc>
            </a:pPr>
            <a:r>
              <a:rPr lang="en-US" dirty="0" smtClean="0">
                <a:solidFill>
                  <a:schemeClr val="tx1"/>
                </a:solidFill>
              </a:rPr>
              <a:t>By Maria </a:t>
            </a:r>
            <a:r>
              <a:rPr lang="en-US" dirty="0" err="1" smtClean="0">
                <a:solidFill>
                  <a:schemeClr val="tx1"/>
                </a:solidFill>
              </a:rPr>
              <a:t>Ishimova</a:t>
            </a:r>
            <a:endParaRPr lang="en-US" dirty="0" smtClean="0">
              <a:solidFill>
                <a:schemeClr val="tx1"/>
              </a:solidFill>
            </a:endParaRPr>
          </a:p>
          <a:p>
            <a:pPr algn="r">
              <a:lnSpc>
                <a:spcPct val="100000"/>
              </a:lnSpc>
            </a:pPr>
            <a:r>
              <a:rPr lang="en-US" dirty="0" smtClean="0">
                <a:solidFill>
                  <a:schemeClr val="tx1"/>
                </a:solidFill>
              </a:rPr>
              <a:t>Form </a:t>
            </a:r>
            <a:r>
              <a:rPr lang="en-US" dirty="0" smtClean="0">
                <a:solidFill>
                  <a:schemeClr val="tx1"/>
                </a:solidFill>
              </a:rPr>
              <a:t>10</a:t>
            </a:r>
          </a:p>
          <a:p>
            <a:pPr algn="r">
              <a:lnSpc>
                <a:spcPct val="100000"/>
              </a:lnSpc>
            </a:pPr>
            <a:r>
              <a:rPr lang="en-US" dirty="0" smtClean="0">
                <a:solidFill>
                  <a:schemeClr val="tx1"/>
                </a:solidFill>
              </a:rPr>
              <a:t>“</a:t>
            </a:r>
            <a:r>
              <a:rPr lang="en-US" dirty="0" err="1" smtClean="0">
                <a:solidFill>
                  <a:schemeClr val="tx1"/>
                </a:solidFill>
              </a:rPr>
              <a:t>Sosny</a:t>
            </a:r>
            <a:r>
              <a:rPr lang="en-US" dirty="0" smtClean="0">
                <a:solidFill>
                  <a:schemeClr val="tx1"/>
                </a:solidFill>
              </a:rPr>
              <a:t>” school</a:t>
            </a:r>
          </a:p>
          <a:p>
            <a:pPr algn="r">
              <a:lnSpc>
                <a:spcPct val="100000"/>
              </a:lnSpc>
            </a:pPr>
            <a:r>
              <a:rPr lang="en-US" dirty="0" smtClean="0">
                <a:solidFill>
                  <a:schemeClr val="tx1"/>
                </a:solidFill>
              </a:rPr>
              <a:t>Teacher T.V. </a:t>
            </a:r>
            <a:r>
              <a:rPr lang="en-US" dirty="0" err="1" smtClean="0">
                <a:solidFill>
                  <a:schemeClr val="tx1"/>
                </a:solidFill>
              </a:rPr>
              <a:t>Kosormygina</a:t>
            </a:r>
            <a:endParaRPr lang="en-US" dirty="0" smtClean="0">
              <a:solidFill>
                <a:schemeClr val="tx1"/>
              </a:solidFill>
            </a:endParaRPr>
          </a:p>
          <a:p>
            <a:pPr algn="r">
              <a:lnSpc>
                <a:spcPct val="100000"/>
              </a:lnSpc>
            </a:pPr>
            <a:r>
              <a:rPr lang="en-US" dirty="0" smtClean="0">
                <a:solidFill>
                  <a:schemeClr val="tx1"/>
                </a:solidFill>
              </a:rPr>
              <a:t>09.03.15</a:t>
            </a:r>
            <a:endParaRPr lang="ru-RU"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60000">
            <a:off x="7506654" y="177704"/>
            <a:ext cx="1367586" cy="1758954"/>
          </a:xfrm>
          <a:prstGeom prst="rect">
            <a:avLst/>
          </a:prstGeom>
          <a:noFill/>
          <a:ln>
            <a:noFill/>
          </a:ln>
          <a:effectLst>
            <a:glow rad="228600">
              <a:schemeClr val="accent4">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80000">
            <a:off x="1331238" y="3135370"/>
            <a:ext cx="1584981" cy="2496344"/>
          </a:xfrm>
          <a:prstGeom prst="rect">
            <a:avLst/>
          </a:prstGeom>
          <a:noFill/>
          <a:ln>
            <a:noFill/>
          </a:ln>
          <a:effectLst>
            <a:glow rad="228600">
              <a:schemeClr val="accent4">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29405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12776"/>
            <a:ext cx="6400800" cy="685800"/>
          </a:xfrm>
        </p:spPr>
        <p:txBody>
          <a:bodyPr>
            <a:normAutofit fontScale="90000"/>
          </a:bodyPr>
          <a:lstStyle/>
          <a:p>
            <a:r>
              <a:rPr lang="en-US" dirty="0" smtClean="0">
                <a:effectLst>
                  <a:outerShdw blurRad="38100" dist="38100" dir="2700000" algn="tl">
                    <a:srgbClr val="000000">
                      <a:alpha val="43137"/>
                    </a:srgbClr>
                  </a:outerShdw>
                </a:effectLst>
              </a:rPr>
              <a:t>His Attitude towards the soviet union</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99592" y="2132856"/>
            <a:ext cx="4824536" cy="3048001"/>
          </a:xfrm>
        </p:spPr>
        <p:txBody>
          <a:bodyPr>
            <a:noAutofit/>
          </a:bodyPr>
          <a:lstStyle/>
          <a:p>
            <a:pPr indent="0" algn="ctr">
              <a:buNone/>
            </a:pPr>
            <a:r>
              <a:rPr lang="en-US" sz="1500" dirty="0" smtClean="0"/>
              <a:t>Winston Churchill </a:t>
            </a:r>
            <a:r>
              <a:rPr lang="en-US" sz="1500" dirty="0"/>
              <a:t>never tolerated </a:t>
            </a:r>
            <a:r>
              <a:rPr lang="en-US" sz="1500" dirty="0" smtClean="0"/>
              <a:t>communists</a:t>
            </a:r>
            <a:r>
              <a:rPr lang="ru-RU" sz="1500" dirty="0" smtClean="0"/>
              <a:t>: </a:t>
            </a:r>
            <a:r>
              <a:rPr lang="en-US" sz="1500" dirty="0" smtClean="0"/>
              <a:t>neither before, nor after the war. He believed that the UK had to take part in the </a:t>
            </a:r>
            <a:r>
              <a:rPr lang="en-US" sz="1500" dirty="0"/>
              <a:t>intervention in the Russian Civil </a:t>
            </a:r>
            <a:r>
              <a:rPr lang="en-US" sz="1500" dirty="0" smtClean="0"/>
              <a:t>War and declared </a:t>
            </a:r>
            <a:r>
              <a:rPr lang="en-US" sz="1500" dirty="0"/>
              <a:t>that Bolshevism must be "strangled in its cradle</a:t>
            </a:r>
            <a:r>
              <a:rPr lang="en-US" sz="1500" dirty="0" smtClean="0"/>
              <a:t>". In 1947 Churchill tried to convince the USA </a:t>
            </a:r>
            <a:r>
              <a:rPr lang="en-US" sz="1500" dirty="0"/>
              <a:t>President, </a:t>
            </a:r>
            <a:r>
              <a:rPr lang="en-US" sz="1500" dirty="0" smtClean="0"/>
              <a:t>Harry Truman, to make a preventive </a:t>
            </a:r>
            <a:r>
              <a:rPr lang="en-US" sz="1500" dirty="0"/>
              <a:t>nuclear </a:t>
            </a:r>
            <a:r>
              <a:rPr lang="en-US" sz="1500" dirty="0" smtClean="0"/>
              <a:t>strike on the USSR. He also was the first person </a:t>
            </a:r>
            <a:r>
              <a:rPr lang="en-US" sz="1500" dirty="0"/>
              <a:t>to talk </a:t>
            </a:r>
            <a:r>
              <a:rPr lang="en-US" sz="1500" dirty="0" smtClean="0"/>
              <a:t>about the </a:t>
            </a:r>
            <a:r>
              <a:rPr lang="en-US" sz="1500" dirty="0"/>
              <a:t>Iron </a:t>
            </a:r>
            <a:r>
              <a:rPr lang="en-US" sz="1500" dirty="0" smtClean="0"/>
              <a:t>Curtain. </a:t>
            </a:r>
          </a:p>
          <a:p>
            <a:pPr indent="0" algn="ctr">
              <a:buNone/>
            </a:pPr>
            <a:r>
              <a:rPr lang="en-US" sz="1500" dirty="0" smtClean="0"/>
              <a:t>Despite these facts, he admitted the Soviet Union to be the UK ally during the Second World War and he actually respected Stalin as a leader.</a:t>
            </a:r>
          </a:p>
          <a:p>
            <a:pPr indent="0">
              <a:buNone/>
            </a:pPr>
            <a:endParaRPr lang="ru-RU" sz="1500"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3" y="2204864"/>
            <a:ext cx="2376264" cy="1792382"/>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976" y="4077072"/>
            <a:ext cx="2422599" cy="1615066"/>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77832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722967" y="980728"/>
            <a:ext cx="4320480" cy="4464496"/>
          </a:xfrm>
        </p:spPr>
        <p:txBody>
          <a:bodyPr>
            <a:noAutofit/>
          </a:bodyPr>
          <a:lstStyle/>
          <a:p>
            <a:pPr algn="r"/>
            <a:r>
              <a:rPr lang="ru-RU" sz="1500" b="1" i="1" dirty="0" smtClean="0"/>
              <a:t>«</a:t>
            </a:r>
            <a:r>
              <a:rPr lang="en-US" sz="1500" b="1" i="1" dirty="0" smtClean="0"/>
              <a:t>The </a:t>
            </a:r>
            <a:r>
              <a:rPr lang="en-US" sz="1500" b="1" i="1" dirty="0"/>
              <a:t>Nazi regime is indistinguishable from the worst features of Communism. It is devoid of all theme and principle except appetite and racial domination. It excels in all forms of human wickedness, in the efficiency of its cruelty and ferocious aggression. No one has been a more consistent opponent of Communism than I have for the last twenty-five years. I will unsay no words that I've spoken about it. But all this fades away before the spectacle which is now </a:t>
            </a:r>
            <a:r>
              <a:rPr lang="en-US" sz="1500" b="1" i="1" dirty="0" smtClean="0"/>
              <a:t>unfolding…</a:t>
            </a:r>
            <a:r>
              <a:rPr lang="ru-RU" sz="1500" b="1" i="1" dirty="0" smtClean="0"/>
              <a:t> </a:t>
            </a:r>
            <a:r>
              <a:rPr lang="en-US" sz="1500" b="1" i="1" dirty="0"/>
              <a:t>Any man or State who fights against Nazism will have our aid. Any man or State who marches with </a:t>
            </a:r>
            <a:r>
              <a:rPr lang="en-US" sz="1500" b="1" i="1" dirty="0" smtClean="0"/>
              <a:t>Hitler </a:t>
            </a:r>
            <a:r>
              <a:rPr lang="en-US" sz="1500" b="1" i="1" dirty="0"/>
              <a:t>is our </a:t>
            </a:r>
            <a:r>
              <a:rPr lang="en-US" sz="1500" b="1" i="1" dirty="0" smtClean="0"/>
              <a:t>foe…</a:t>
            </a:r>
            <a:r>
              <a:rPr lang="ru-RU" sz="1500" b="1" i="1" dirty="0" smtClean="0"/>
              <a:t>»</a:t>
            </a:r>
          </a:p>
          <a:p>
            <a:pPr algn="r"/>
            <a:r>
              <a:rPr lang="en-US" sz="1500" dirty="0"/>
              <a:t>Winston </a:t>
            </a:r>
            <a:r>
              <a:rPr lang="en-US" sz="1500" dirty="0" smtClean="0"/>
              <a:t>Churchill, 1941</a:t>
            </a:r>
            <a:endParaRPr lang="ru-RU" sz="1500" i="1" dirty="0" smtClean="0"/>
          </a:p>
          <a:p>
            <a:pPr algn="r"/>
            <a:endParaRPr lang="ru-RU" sz="1500" i="1" dirty="0"/>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1437" b="11437"/>
          <a:stretch>
            <a:fillRect/>
          </a:stretch>
        </p:blipFill>
        <p:spPr bwMode="auto">
          <a:xfrm>
            <a:off x="971600" y="1988840"/>
            <a:ext cx="2759968" cy="2664296"/>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2616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12776"/>
            <a:ext cx="6400800" cy="685800"/>
          </a:xfrm>
        </p:spPr>
        <p:txBody>
          <a:bodyPr>
            <a:normAutofit fontScale="90000"/>
          </a:bodyPr>
          <a:lstStyle/>
          <a:p>
            <a:r>
              <a:rPr lang="en-US" dirty="0" smtClean="0">
                <a:effectLst>
                  <a:outerShdw blurRad="38100" dist="38100" dir="2700000" algn="tl">
                    <a:srgbClr val="000000">
                      <a:alpha val="43137"/>
                    </a:srgbClr>
                  </a:outerShdw>
                </a:effectLst>
              </a:rPr>
              <a:t>Churchill`s opinion on </a:t>
            </a:r>
            <a:r>
              <a:rPr lang="en-US" dirty="0" err="1" smtClean="0">
                <a:effectLst>
                  <a:outerShdw blurRad="38100" dist="38100" dir="2700000" algn="tl">
                    <a:srgbClr val="000000">
                      <a:alpha val="43137"/>
                    </a:srgbClr>
                  </a:outerShdw>
                </a:effectLst>
              </a:rPr>
              <a:t>stalin</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211960" y="2276872"/>
            <a:ext cx="4032448" cy="3048001"/>
          </a:xfrm>
        </p:spPr>
        <p:txBody>
          <a:bodyPr>
            <a:noAutofit/>
          </a:bodyPr>
          <a:lstStyle/>
          <a:p>
            <a:pPr indent="0">
              <a:buNone/>
            </a:pPr>
            <a:r>
              <a:rPr lang="en-US" sz="2000" i="1" dirty="0"/>
              <a:t>«It is very fortunate for Russia in her agony to have this great rugged war chief at her head. He is a man of massive outstanding personality, suited to the </a:t>
            </a:r>
            <a:r>
              <a:rPr lang="en-US" sz="2000" i="1" dirty="0" err="1"/>
              <a:t>sombre</a:t>
            </a:r>
            <a:r>
              <a:rPr lang="en-US" sz="2000" i="1" dirty="0"/>
              <a:t> and stormy times in </a:t>
            </a:r>
            <a:r>
              <a:rPr lang="en-US" sz="2000" i="1" dirty="0" smtClean="0"/>
              <a:t>which </a:t>
            </a:r>
            <a:r>
              <a:rPr lang="en-US" sz="2000" i="1" dirty="0"/>
              <a:t>his life has been cast; a man of inexhaustible courage and will-power and a man direct and even blunt in speech </a:t>
            </a:r>
            <a:r>
              <a:rPr lang="en-US" sz="2000" i="1" dirty="0" smtClean="0"/>
              <a:t>…»</a:t>
            </a:r>
            <a:endParaRPr lang="en-US" sz="2000"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022" y="2204864"/>
            <a:ext cx="2664296" cy="17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50" y="3983930"/>
            <a:ext cx="2160240" cy="173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18728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980727"/>
            <a:ext cx="3888432" cy="4893647"/>
          </a:xfrm>
          <a:prstGeom prst="rect">
            <a:avLst/>
          </a:prstGeom>
        </p:spPr>
        <p:txBody>
          <a:bodyPr wrap="square">
            <a:spAutoFit/>
          </a:bodyPr>
          <a:lstStyle/>
          <a:p>
            <a:r>
              <a:rPr lang="ru-RU" sz="2400" i="1" dirty="0" smtClean="0"/>
              <a:t>«…</a:t>
            </a:r>
            <a:r>
              <a:rPr lang="en-US" sz="2400" i="1" dirty="0" smtClean="0"/>
              <a:t>Above all, he is a man with that saving sense of </a:t>
            </a:r>
            <a:r>
              <a:rPr lang="en-US" sz="2400" i="1" dirty="0" err="1" smtClean="0"/>
              <a:t>humour</a:t>
            </a:r>
            <a:r>
              <a:rPr lang="en-US" sz="2400" i="1" dirty="0" smtClean="0"/>
              <a:t> which is of high importance to all men and all nations, but particularly to great men and great nations. Stalin also left upon me the impression of a deep, cool wisdom and complete absence of illusions of any kind. I believe I made him feel that we were good and faithful comrades in this war — but this, after all, is a matter which deeds not words will prove.»</a:t>
            </a:r>
            <a:endParaRPr lang="en-US" sz="2400" i="1"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268760"/>
            <a:ext cx="2898181" cy="409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41918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412776"/>
            <a:ext cx="6984776" cy="685800"/>
          </a:xfrm>
        </p:spPr>
        <p:txBody>
          <a:bodyPr>
            <a:noAutofit/>
          </a:bodyPr>
          <a:lstStyle/>
          <a:p>
            <a:r>
              <a:rPr lang="en-US" sz="3000" dirty="0" smtClean="0">
                <a:effectLst>
                  <a:outerShdw blurRad="38100" dist="38100" dir="2700000" algn="tl">
                    <a:srgbClr val="000000">
                      <a:alpha val="43137"/>
                    </a:srgbClr>
                  </a:outerShdw>
                </a:effectLst>
              </a:rPr>
              <a:t>Some interesting facts about </a:t>
            </a:r>
            <a:r>
              <a:rPr lang="en-US" sz="3000" dirty="0">
                <a:effectLst>
                  <a:outerShdw blurRad="38100" dist="38100" dir="2700000" algn="tl">
                    <a:srgbClr val="000000">
                      <a:alpha val="43137"/>
                    </a:srgbClr>
                  </a:outerShdw>
                </a:effectLst>
              </a:rPr>
              <a:t>Winston Churchill</a:t>
            </a:r>
            <a:endParaRPr lang="ru-RU" sz="3000"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27584" y="2204864"/>
            <a:ext cx="7560840" cy="3048001"/>
          </a:xfrm>
        </p:spPr>
        <p:txBody>
          <a:bodyPr>
            <a:noAutofit/>
          </a:bodyPr>
          <a:lstStyle/>
          <a:p>
            <a:r>
              <a:rPr lang="en-US" dirty="0"/>
              <a:t>He won the Nobel Prize in </a:t>
            </a:r>
            <a:r>
              <a:rPr lang="en-US" dirty="0" smtClean="0"/>
              <a:t>Literature in 1953</a:t>
            </a:r>
          </a:p>
          <a:p>
            <a:r>
              <a:rPr lang="en-US" dirty="0" smtClean="0"/>
              <a:t>He was </a:t>
            </a:r>
            <a:r>
              <a:rPr lang="en-US" dirty="0"/>
              <a:t>the first person to be made an honorary citizen of the United </a:t>
            </a:r>
            <a:r>
              <a:rPr lang="en-US" dirty="0" smtClean="0"/>
              <a:t>States</a:t>
            </a:r>
          </a:p>
          <a:p>
            <a:r>
              <a:rPr lang="en-US" dirty="0" smtClean="0"/>
              <a:t>He smoked 8-10 cigars a day and he didn`t give this bad habit up</a:t>
            </a:r>
          </a:p>
          <a:p>
            <a:r>
              <a:rPr lang="en-US" dirty="0" smtClean="0"/>
              <a:t>He was also told to have a passion for Armenian cognac (brandy)</a:t>
            </a:r>
          </a:p>
          <a:p>
            <a:r>
              <a:rPr lang="en-US" dirty="0"/>
              <a:t>Winston </a:t>
            </a:r>
            <a:r>
              <a:rPr lang="en-US" dirty="0" smtClean="0"/>
              <a:t>Churchill was a member of a </a:t>
            </a:r>
            <a:r>
              <a:rPr lang="en-US" dirty="0"/>
              <a:t>Masonic </a:t>
            </a:r>
            <a:r>
              <a:rPr lang="en-US" dirty="0" smtClean="0"/>
              <a:t>lodge</a:t>
            </a:r>
          </a:p>
          <a:p>
            <a:r>
              <a:rPr lang="en-US" dirty="0"/>
              <a:t>Winston's nickname at </a:t>
            </a:r>
            <a:r>
              <a:rPr lang="en-US" dirty="0" smtClean="0"/>
              <a:t>school </a:t>
            </a:r>
            <a:r>
              <a:rPr lang="en-US" dirty="0"/>
              <a:t>was "</a:t>
            </a:r>
            <a:r>
              <a:rPr lang="en-US" dirty="0" err="1"/>
              <a:t>Copperknob</a:t>
            </a:r>
            <a:r>
              <a:rPr lang="en-US" dirty="0"/>
              <a:t>" for his </a:t>
            </a:r>
            <a:r>
              <a:rPr lang="en-US" dirty="0" smtClean="0"/>
              <a:t>red hair </a:t>
            </a:r>
          </a:p>
          <a:p>
            <a:r>
              <a:rPr lang="en-US" dirty="0" smtClean="0"/>
              <a:t>He was a great orator, in spite of having </a:t>
            </a:r>
            <a:r>
              <a:rPr lang="en-US" dirty="0"/>
              <a:t>a lateral </a:t>
            </a:r>
            <a:r>
              <a:rPr lang="en-US" dirty="0" smtClean="0"/>
              <a:t>lisp</a:t>
            </a:r>
            <a:endParaRPr lang="ru-RU" dirty="0"/>
          </a:p>
        </p:txBody>
      </p:sp>
    </p:spTree>
    <p:extLst>
      <p:ext uri="{BB962C8B-B14F-4D97-AF65-F5344CB8AC3E}">
        <p14:creationId xmlns:p14="http://schemas.microsoft.com/office/powerpoint/2010/main" val="145383103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9594" y="1268760"/>
            <a:ext cx="5832648" cy="1569660"/>
          </a:xfrm>
          <a:prstGeom prst="rect">
            <a:avLst/>
          </a:prstGeom>
        </p:spPr>
        <p:txBody>
          <a:bodyPr wrap="square">
            <a:spAutoFit/>
          </a:bodyPr>
          <a:lstStyle/>
          <a:p>
            <a:pPr algn="ctr"/>
            <a:r>
              <a:rPr lang="en-US" sz="2400" dirty="0" smtClean="0"/>
              <a:t>According to the public opinion poll, which was carried out by the BBC in 2002, Churchill`s nationals</a:t>
            </a:r>
            <a:r>
              <a:rPr lang="ru-RU" sz="2400" dirty="0" smtClean="0"/>
              <a:t> </a:t>
            </a:r>
            <a:r>
              <a:rPr lang="en-US" sz="2400" dirty="0" smtClean="0"/>
              <a:t>consider him to be </a:t>
            </a:r>
          </a:p>
          <a:p>
            <a:pPr algn="ctr"/>
            <a:r>
              <a:rPr lang="ru-RU" sz="2400" u="sng" dirty="0" smtClean="0"/>
              <a:t>«</a:t>
            </a:r>
            <a:r>
              <a:rPr lang="en-US" sz="2400" u="sng" dirty="0" smtClean="0"/>
              <a:t>the greatest Briton of all time</a:t>
            </a:r>
            <a:r>
              <a:rPr lang="ru-RU" sz="2400" u="sng" dirty="0" smtClean="0"/>
              <a:t>»</a:t>
            </a:r>
            <a:r>
              <a:rPr lang="en-US" sz="2400" dirty="0" smtClean="0"/>
              <a:t>.</a:t>
            </a:r>
            <a:endParaRPr lang="ru-RU"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583" y="2924944"/>
            <a:ext cx="4842669" cy="2771133"/>
          </a:xfrm>
          <a:prstGeom prst="rect">
            <a:avLst/>
          </a:prstGeom>
          <a:noFill/>
          <a:ln>
            <a:noFill/>
          </a:ln>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32261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966147" y="1052736"/>
            <a:ext cx="2819400" cy="3883376"/>
          </a:xfrm>
        </p:spPr>
        <p:txBody>
          <a:bodyPr>
            <a:noAutofit/>
          </a:bodyPr>
          <a:lstStyle/>
          <a:p>
            <a:r>
              <a:rPr lang="en-US" dirty="0" smtClean="0"/>
              <a:t>Winston Churchill was </a:t>
            </a:r>
            <a:r>
              <a:rPr lang="en-US" dirty="0"/>
              <a:t>a British politician who was the Prime Minister of the United Kingdom from 1940 to 1945 and again from 1951 to 1955. Widely regarded as one of the greatest wartime leaders of the 20th century, Churchill was also an officer in the British Army, a historian, a </a:t>
            </a:r>
            <a:r>
              <a:rPr lang="en-US" dirty="0" smtClean="0"/>
              <a:t>writer </a:t>
            </a:r>
            <a:r>
              <a:rPr lang="en-US" dirty="0"/>
              <a:t>and an artist</a:t>
            </a:r>
            <a:r>
              <a:rPr lang="en-US" dirty="0" smtClean="0"/>
              <a:t>. </a:t>
            </a:r>
            <a:r>
              <a:rPr lang="en-US" dirty="0"/>
              <a:t>Before the First World War, he served as President of the Board of Trade, Home Secretary, and First Lord of the Admiralty as part of Asquith's Liberal government. </a:t>
            </a:r>
            <a:endParaRPr lang="ru-RU" dirty="0"/>
          </a:p>
        </p:txBody>
      </p:sp>
      <p:pic>
        <p:nvPicPr>
          <p:cNvPr id="4098" name="Picture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9920" b="9920"/>
          <a:stretch>
            <a:fillRect/>
          </a:stretch>
        </p:blipFill>
        <p:spPr bwMode="auto">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075668" y="5013176"/>
            <a:ext cx="3926203" cy="369332"/>
          </a:xfrm>
          <a:prstGeom prst="rect">
            <a:avLst/>
          </a:prstGeom>
        </p:spPr>
        <p:txBody>
          <a:bodyPr wrap="none">
            <a:spAutoFit/>
          </a:bodyPr>
          <a:lstStyle/>
          <a:p>
            <a:r>
              <a:rPr lang="en-US" b="1" dirty="0" smtClean="0"/>
              <a:t>(30 November 1874 – 24 January 1965) </a:t>
            </a:r>
            <a:endParaRPr lang="ru-RU" b="1" dirty="0"/>
          </a:p>
        </p:txBody>
      </p:sp>
    </p:spTree>
    <p:extLst>
      <p:ext uri="{BB962C8B-B14F-4D97-AF65-F5344CB8AC3E}">
        <p14:creationId xmlns:p14="http://schemas.microsoft.com/office/powerpoint/2010/main" val="277028011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1196752"/>
            <a:ext cx="2819400" cy="599440"/>
          </a:xfrm>
        </p:spPr>
        <p:txBody>
          <a:bodyPr/>
          <a:lstStyle/>
          <a:p>
            <a:r>
              <a:rPr lang="en-US" sz="2000" b="0" dirty="0">
                <a:effectLst>
                  <a:outerShdw blurRad="38100" dist="38100" dir="2700000" algn="tl">
                    <a:srgbClr val="000000">
                      <a:alpha val="43137"/>
                    </a:srgbClr>
                  </a:outerShdw>
                </a:effectLst>
              </a:rPr>
              <a:t>H</a:t>
            </a:r>
            <a:r>
              <a:rPr lang="en-US" sz="2000" b="0" dirty="0" smtClean="0">
                <a:effectLst>
                  <a:outerShdw blurRad="38100" dist="38100" dir="2700000" algn="tl">
                    <a:srgbClr val="000000">
                      <a:alpha val="43137"/>
                    </a:srgbClr>
                  </a:outerShdw>
                </a:effectLst>
              </a:rPr>
              <a:t>IS CHILDHOOD AND EARLY YEARS</a:t>
            </a:r>
            <a:endParaRPr lang="ru-RU" sz="2000" b="0" dirty="0">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a:xfrm>
            <a:off x="4572000" y="1844824"/>
            <a:ext cx="3600400" cy="3672408"/>
          </a:xfrm>
        </p:spPr>
        <p:txBody>
          <a:bodyPr/>
          <a:lstStyle/>
          <a:p>
            <a:r>
              <a:rPr lang="en-US" dirty="0"/>
              <a:t>Sir Winston Leonard </a:t>
            </a:r>
            <a:r>
              <a:rPr lang="en-US" dirty="0" smtClean="0"/>
              <a:t>Spencer-Churchill was born on the 30</a:t>
            </a:r>
            <a:r>
              <a:rPr lang="en-US" baseline="30000" dirty="0" smtClean="0"/>
              <a:t>th</a:t>
            </a:r>
            <a:r>
              <a:rPr lang="en-US" dirty="0" smtClean="0"/>
              <a:t> of November in 1874 in </a:t>
            </a:r>
            <a:r>
              <a:rPr lang="en-US" dirty="0"/>
              <a:t>Blenheim </a:t>
            </a:r>
            <a:r>
              <a:rPr lang="en-US" dirty="0" smtClean="0"/>
              <a:t>Palace, Woodstock</a:t>
            </a:r>
            <a:r>
              <a:rPr lang="en-US" dirty="0"/>
              <a:t>, Oxfordshire, </a:t>
            </a:r>
            <a:r>
              <a:rPr lang="en-US" dirty="0" smtClean="0"/>
              <a:t>England </a:t>
            </a:r>
            <a:r>
              <a:rPr lang="en-US" dirty="0"/>
              <a:t> </a:t>
            </a:r>
            <a:r>
              <a:rPr lang="en-US" dirty="0" smtClean="0"/>
              <a:t>in </a:t>
            </a:r>
            <a:r>
              <a:rPr lang="en-US" dirty="0"/>
              <a:t>the aristocratic family of the Dukes of </a:t>
            </a:r>
            <a:r>
              <a:rPr lang="en-US" dirty="0" smtClean="0"/>
              <a:t>Marlborough. Both Churchill's </a:t>
            </a:r>
            <a:r>
              <a:rPr lang="en-US" dirty="0"/>
              <a:t>father, </a:t>
            </a:r>
            <a:r>
              <a:rPr lang="en-US" dirty="0" smtClean="0"/>
              <a:t>a politician, </a:t>
            </a:r>
            <a:r>
              <a:rPr lang="en-US" dirty="0"/>
              <a:t>and his mother, </a:t>
            </a:r>
            <a:r>
              <a:rPr lang="en-US" dirty="0" smtClean="0"/>
              <a:t>the </a:t>
            </a:r>
            <a:r>
              <a:rPr lang="en-US" dirty="0"/>
              <a:t>daughter of American millionaire Leonard </a:t>
            </a:r>
            <a:r>
              <a:rPr lang="en-US" dirty="0" smtClean="0"/>
              <a:t>Jerome, didn`t pay much attention to bringing their son up, so young</a:t>
            </a:r>
            <a:r>
              <a:rPr lang="en-US" dirty="0"/>
              <a:t> Winston</a:t>
            </a:r>
            <a:r>
              <a:rPr lang="en-US" dirty="0" smtClean="0"/>
              <a:t> spent most of his time with his nanny</a:t>
            </a:r>
            <a:r>
              <a:rPr lang="en-US" dirty="0"/>
              <a:t>, Elizabeth Anne </a:t>
            </a:r>
            <a:r>
              <a:rPr lang="en-US" dirty="0" smtClean="0"/>
              <a:t>Everest, who was believed to be </a:t>
            </a:r>
            <a:r>
              <a:rPr lang="en-US" dirty="0"/>
              <a:t>one </a:t>
            </a:r>
            <a:r>
              <a:rPr lang="en-US" dirty="0" smtClean="0"/>
              <a:t>of Churchill`s closest friends.</a:t>
            </a:r>
          </a:p>
          <a:p>
            <a:endParaRPr lang="ru-RU" dirty="0"/>
          </a:p>
        </p:txBody>
      </p:sp>
      <p:sp>
        <p:nvSpPr>
          <p:cNvPr id="6" name="Рисунок 5"/>
          <p:cNvSpPr>
            <a:spLocks noGrp="1"/>
          </p:cNvSpPr>
          <p:nvPr>
            <p:ph type="pic" idx="1"/>
          </p:nvPr>
        </p:nvSpPr>
        <p:spPr/>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7715"/>
            <a:ext cx="3096344" cy="453650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8463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716016" y="1268760"/>
            <a:ext cx="3312367" cy="3912840"/>
          </a:xfrm>
        </p:spPr>
        <p:txBody>
          <a:bodyPr>
            <a:noAutofit/>
          </a:bodyPr>
          <a:lstStyle/>
          <a:p>
            <a:r>
              <a:rPr lang="en-US" sz="1600" dirty="0" smtClean="0"/>
              <a:t>Young Churchill was described as an independent </a:t>
            </a:r>
            <a:r>
              <a:rPr lang="en-US" sz="1600" dirty="0"/>
              <a:t>and rebellious </a:t>
            </a:r>
            <a:r>
              <a:rPr lang="en-US" sz="1600" dirty="0" smtClean="0"/>
              <a:t>child, probably that`s why he generally </a:t>
            </a:r>
            <a:r>
              <a:rPr lang="en-US" sz="1600" dirty="0"/>
              <a:t>had a poor academic record in school, for which he was </a:t>
            </a:r>
            <a:r>
              <a:rPr lang="en-US" sz="1600" dirty="0" smtClean="0"/>
              <a:t>punished rather often. </a:t>
            </a:r>
            <a:r>
              <a:rPr lang="en-US" sz="1600" dirty="0"/>
              <a:t>He was educated at </a:t>
            </a:r>
            <a:r>
              <a:rPr lang="en-US" sz="1600" dirty="0" smtClean="0"/>
              <a:t>three schools. After his graduation Winston applied </a:t>
            </a:r>
            <a:r>
              <a:rPr lang="en-US" sz="1600" dirty="0"/>
              <a:t>to attend the Royal Military </a:t>
            </a:r>
            <a:r>
              <a:rPr lang="en-US" sz="1600" dirty="0" smtClean="0"/>
              <a:t>College in </a:t>
            </a:r>
            <a:r>
              <a:rPr lang="en-US" sz="1600" dirty="0" err="1"/>
              <a:t>Sandhurst</a:t>
            </a:r>
            <a:r>
              <a:rPr lang="en-US" sz="1600" dirty="0"/>
              <a:t>. He tried three times before passing the entrance </a:t>
            </a:r>
            <a:r>
              <a:rPr lang="en-US" sz="1600" dirty="0" smtClean="0"/>
              <a:t>exam.</a:t>
            </a:r>
            <a:endParaRPr lang="ru-RU" sz="1600" dirty="0"/>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2664296" cy="3447912"/>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30224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953001" y="1412776"/>
            <a:ext cx="2819399" cy="3768824"/>
          </a:xfrm>
        </p:spPr>
        <p:txBody>
          <a:bodyPr>
            <a:normAutofit/>
          </a:bodyPr>
          <a:lstStyle/>
          <a:p>
            <a:r>
              <a:rPr lang="en-US" sz="1600" dirty="0" smtClean="0"/>
              <a:t>In his youth he </a:t>
            </a:r>
            <a:r>
              <a:rPr lang="en-US" sz="1600" dirty="0"/>
              <a:t>acted as a war correspondent for several London </a:t>
            </a:r>
            <a:r>
              <a:rPr lang="en-US" sz="1600" dirty="0" smtClean="0"/>
              <a:t>newspapers </a:t>
            </a:r>
            <a:r>
              <a:rPr lang="en-US" sz="1600" dirty="0"/>
              <a:t>and wrote his own books about the </a:t>
            </a:r>
            <a:r>
              <a:rPr lang="en-US" sz="1600" dirty="0" smtClean="0"/>
              <a:t>campaigns, he took part in. During </a:t>
            </a:r>
            <a:r>
              <a:rPr lang="en-US" sz="1600" dirty="0"/>
              <a:t>The Second Boer </a:t>
            </a:r>
            <a:r>
              <a:rPr lang="en-US" sz="1600" dirty="0" smtClean="0"/>
              <a:t>War Churchill was</a:t>
            </a:r>
            <a:r>
              <a:rPr lang="en-US" sz="1600" dirty="0"/>
              <a:t> </a:t>
            </a:r>
            <a:r>
              <a:rPr lang="en-US" sz="1600" dirty="0" smtClean="0"/>
              <a:t>captured and imprisoned in </a:t>
            </a:r>
            <a:r>
              <a:rPr lang="en-US" sz="1600" dirty="0"/>
              <a:t>a Prisoner-of-war </a:t>
            </a:r>
            <a:r>
              <a:rPr lang="en-US" sz="1600" dirty="0" smtClean="0"/>
              <a:t>camp. Luckily, he managed to get himself free.</a:t>
            </a:r>
            <a:endParaRPr lang="ru-RU" sz="1600" dirty="0"/>
          </a:p>
        </p:txBody>
      </p:sp>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11660" y="1268760"/>
            <a:ext cx="3024336" cy="201622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573014"/>
            <a:ext cx="3384376" cy="196727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89707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effectLst>
                  <a:outerShdw blurRad="38100" dist="38100" dir="2700000" algn="tl">
                    <a:srgbClr val="000000">
                      <a:alpha val="43137"/>
                    </a:srgbClr>
                  </a:outerShdw>
                </a:effectLst>
              </a:rPr>
              <a:t>His political career</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115616" y="2420888"/>
            <a:ext cx="4064496" cy="3294856"/>
          </a:xfrm>
        </p:spPr>
        <p:txBody>
          <a:bodyPr>
            <a:normAutofit lnSpcReduction="10000"/>
          </a:bodyPr>
          <a:lstStyle/>
          <a:p>
            <a:pPr indent="0" algn="ctr">
              <a:buNone/>
            </a:pPr>
            <a:r>
              <a:rPr lang="en-US" dirty="0"/>
              <a:t>In </a:t>
            </a:r>
            <a:r>
              <a:rPr lang="en-US" dirty="0" smtClean="0"/>
              <a:t>Parliament Winston Churchill was a member of the </a:t>
            </a:r>
            <a:r>
              <a:rPr lang="en-US" dirty="0"/>
              <a:t>Conservative </a:t>
            </a:r>
            <a:r>
              <a:rPr lang="en-US" dirty="0" smtClean="0"/>
              <a:t>Party. In 1910 at the age of 35 </a:t>
            </a:r>
            <a:r>
              <a:rPr lang="en-US" dirty="0"/>
              <a:t>he </a:t>
            </a:r>
            <a:r>
              <a:rPr lang="en-US" dirty="0" smtClean="0"/>
              <a:t>became Home Secretary and he </a:t>
            </a:r>
            <a:r>
              <a:rPr lang="en-US" dirty="0"/>
              <a:t>was appointed First Lord of the </a:t>
            </a:r>
            <a:r>
              <a:rPr lang="en-US" dirty="0" smtClean="0"/>
              <a:t>Admiralty one year later</a:t>
            </a:r>
            <a:r>
              <a:rPr lang="en-US" dirty="0"/>
              <a:t>. After the outbreak of the Second World </a:t>
            </a:r>
            <a:r>
              <a:rPr lang="en-US" dirty="0" smtClean="0"/>
              <a:t>War </a:t>
            </a:r>
            <a:r>
              <a:rPr lang="en-US" dirty="0"/>
              <a:t>Churchill replaced Arthur Neville Chamberlain as prime </a:t>
            </a:r>
            <a:r>
              <a:rPr lang="en-US" dirty="0" smtClean="0"/>
              <a:t>minister. </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481618"/>
            <a:ext cx="2559918" cy="302535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21440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9" y="1412776"/>
            <a:ext cx="7109478" cy="685800"/>
          </a:xfrm>
        </p:spPr>
        <p:txBody>
          <a:bodyPr>
            <a:noAutofit/>
          </a:bodyPr>
          <a:lstStyle/>
          <a:p>
            <a:r>
              <a:rPr lang="en-US" sz="2900" dirty="0" smtClean="0">
                <a:effectLst>
                  <a:outerShdw blurRad="38100" dist="38100" dir="2700000" algn="tl">
                    <a:srgbClr val="000000">
                      <a:alpha val="43137"/>
                    </a:srgbClr>
                  </a:outerShdw>
                </a:effectLst>
              </a:rPr>
              <a:t>His</a:t>
            </a:r>
            <a:r>
              <a:rPr lang="en-US" sz="2900" dirty="0" smtClean="0"/>
              <a:t> </a:t>
            </a:r>
            <a:r>
              <a:rPr lang="en-US" sz="2900" dirty="0">
                <a:effectLst>
                  <a:outerShdw blurRad="38100" dist="38100" dir="2700000" algn="tl">
                    <a:srgbClr val="000000">
                      <a:alpha val="43137"/>
                    </a:srgbClr>
                  </a:outerShdw>
                </a:effectLst>
              </a:rPr>
              <a:t>actions </a:t>
            </a:r>
            <a:r>
              <a:rPr lang="en-US" sz="2900" dirty="0" smtClean="0">
                <a:effectLst>
                  <a:outerShdw blurRad="38100" dist="38100" dir="2700000" algn="tl">
                    <a:srgbClr val="000000">
                      <a:alpha val="43137"/>
                    </a:srgbClr>
                  </a:outerShdw>
                </a:effectLst>
              </a:rPr>
              <a:t>during and after the Second </a:t>
            </a:r>
            <a:r>
              <a:rPr lang="en-US" sz="2900" dirty="0">
                <a:effectLst>
                  <a:outerShdw blurRad="38100" dist="38100" dir="2700000" algn="tl">
                    <a:srgbClr val="000000">
                      <a:alpha val="43137"/>
                    </a:srgbClr>
                  </a:outerShdw>
                </a:effectLst>
              </a:rPr>
              <a:t>World War</a:t>
            </a:r>
            <a:endParaRPr lang="ru-RU" sz="2900" dirty="0"/>
          </a:p>
        </p:txBody>
      </p:sp>
      <p:sp>
        <p:nvSpPr>
          <p:cNvPr id="3" name="Объект 2"/>
          <p:cNvSpPr>
            <a:spLocks noGrp="1"/>
          </p:cNvSpPr>
          <p:nvPr>
            <p:ph idx="1"/>
          </p:nvPr>
        </p:nvSpPr>
        <p:spPr>
          <a:xfrm>
            <a:off x="971600" y="2420888"/>
            <a:ext cx="4280520" cy="3048001"/>
          </a:xfrm>
        </p:spPr>
        <p:txBody>
          <a:bodyPr>
            <a:normAutofit fontScale="92500" lnSpcReduction="10000"/>
          </a:bodyPr>
          <a:lstStyle/>
          <a:p>
            <a:pPr indent="0" algn="ctr">
              <a:buNone/>
            </a:pPr>
            <a:r>
              <a:rPr lang="en-US" dirty="0" smtClean="0"/>
              <a:t>In 1939 Churchill appointed himself to be </a:t>
            </a:r>
            <a:r>
              <a:rPr lang="en-US" dirty="0"/>
              <a:t>Minister of </a:t>
            </a:r>
            <a:r>
              <a:rPr lang="en-US" dirty="0" err="1"/>
              <a:t>Defence</a:t>
            </a:r>
            <a:r>
              <a:rPr lang="en-US" dirty="0"/>
              <a:t> in order to control the British army</a:t>
            </a:r>
            <a:r>
              <a:rPr lang="en-US" dirty="0" smtClean="0"/>
              <a:t>. He visited the places of bombing and met the victims regularly. Winston Churchill also made 21 speeches on the radio during the Second World War, because he wanted to encourage his fellow people, which made him extremely popular with the British. </a:t>
            </a:r>
            <a:endParaRPr lang="ru-RU"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276872"/>
            <a:ext cx="2592288" cy="1944216"/>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128751" y="4365104"/>
            <a:ext cx="3024336" cy="646331"/>
          </a:xfrm>
          <a:prstGeom prst="rect">
            <a:avLst/>
          </a:prstGeom>
        </p:spPr>
        <p:txBody>
          <a:bodyPr wrap="square">
            <a:spAutoFit/>
          </a:bodyPr>
          <a:lstStyle/>
          <a:p>
            <a:pPr algn="r"/>
            <a:r>
              <a:rPr lang="ru-RU" i="1" dirty="0" smtClean="0"/>
              <a:t>«</a:t>
            </a:r>
            <a:r>
              <a:rPr lang="en-US" i="1" dirty="0" smtClean="0"/>
              <a:t>I have nothing to offer but blood, toil, tears, and sweat</a:t>
            </a:r>
            <a:r>
              <a:rPr lang="ru-RU" i="1" dirty="0" smtClean="0"/>
              <a:t>»</a:t>
            </a:r>
            <a:endParaRPr lang="ru-RU" i="1" dirty="0"/>
          </a:p>
        </p:txBody>
      </p:sp>
    </p:spTree>
    <p:extLst>
      <p:ext uri="{BB962C8B-B14F-4D97-AF65-F5344CB8AC3E}">
        <p14:creationId xmlns:p14="http://schemas.microsoft.com/office/powerpoint/2010/main" val="3222629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076056" y="1484784"/>
            <a:ext cx="2819399" cy="3696816"/>
          </a:xfrm>
        </p:spPr>
        <p:txBody>
          <a:bodyPr>
            <a:noAutofit/>
          </a:bodyPr>
          <a:lstStyle/>
          <a:p>
            <a:r>
              <a:rPr lang="en-US" sz="1600" dirty="0" smtClean="0"/>
              <a:t>In February 1945 the </a:t>
            </a:r>
            <a:r>
              <a:rPr lang="en-US" sz="1600" dirty="0"/>
              <a:t>Yalta </a:t>
            </a:r>
            <a:r>
              <a:rPr lang="en-US" sz="1600" dirty="0" smtClean="0"/>
              <a:t>Conference was held and Winston Churchill was one of </a:t>
            </a:r>
            <a:r>
              <a:rPr lang="en-US" sz="1600" dirty="0"/>
              <a:t>the three heads of </a:t>
            </a:r>
            <a:r>
              <a:rPr lang="en-US" sz="1600" dirty="0" smtClean="0"/>
              <a:t>government that came to that meeting along with the US President</a:t>
            </a:r>
            <a:r>
              <a:rPr lang="en-US" sz="1600" dirty="0"/>
              <a:t> Franklin D. Roosevelt and  </a:t>
            </a:r>
            <a:r>
              <a:rPr lang="en-US" sz="1600" dirty="0" smtClean="0"/>
              <a:t>the USSR Premier </a:t>
            </a:r>
            <a:r>
              <a:rPr lang="en-US" sz="1600" dirty="0"/>
              <a:t>Joseph </a:t>
            </a:r>
            <a:r>
              <a:rPr lang="en-US" sz="1600" dirty="0" smtClean="0"/>
              <a:t>Stalin. There they </a:t>
            </a:r>
            <a:r>
              <a:rPr lang="en-US" sz="1600" dirty="0"/>
              <a:t>discussed Europe's post-war reorganization.</a:t>
            </a:r>
            <a:endParaRPr lang="ru-RU" sz="1600" dirty="0"/>
          </a:p>
        </p:txBody>
      </p:sp>
      <p:pic>
        <p:nvPicPr>
          <p:cNvPr id="1433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844824"/>
            <a:ext cx="3562157" cy="293321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15502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860032" y="1268760"/>
            <a:ext cx="3096344" cy="3912840"/>
          </a:xfrm>
        </p:spPr>
        <p:txBody>
          <a:bodyPr>
            <a:noAutofit/>
          </a:bodyPr>
          <a:lstStyle/>
          <a:p>
            <a:r>
              <a:rPr lang="en-US" sz="1800" dirty="0" smtClean="0"/>
              <a:t>After the war had come to its end, Winston Churchill appealed Germany, France and the UK to </a:t>
            </a:r>
            <a:r>
              <a:rPr lang="ru-RU" sz="1800" dirty="0" smtClean="0"/>
              <a:t>«</a:t>
            </a:r>
            <a:r>
              <a:rPr lang="en-US" sz="1800" dirty="0"/>
              <a:t>bury the </a:t>
            </a:r>
            <a:r>
              <a:rPr lang="en-US" sz="1800" dirty="0" smtClean="0"/>
              <a:t>hatchet</a:t>
            </a:r>
            <a:r>
              <a:rPr lang="ru-RU" sz="1800" dirty="0" smtClean="0"/>
              <a:t>»</a:t>
            </a:r>
            <a:r>
              <a:rPr lang="en-US" sz="1800" dirty="0" smtClean="0"/>
              <a:t> and to create </a:t>
            </a:r>
            <a:r>
              <a:rPr lang="ru-RU" sz="1800" dirty="0" smtClean="0"/>
              <a:t>«</a:t>
            </a:r>
            <a:r>
              <a:rPr lang="en-US" sz="1800" dirty="0" smtClean="0"/>
              <a:t>the</a:t>
            </a:r>
            <a:r>
              <a:rPr lang="ru-RU" sz="1800" dirty="0"/>
              <a:t> </a:t>
            </a:r>
            <a:r>
              <a:rPr lang="en-US" sz="1800" dirty="0" smtClean="0"/>
              <a:t>United States of Europe</a:t>
            </a:r>
            <a:r>
              <a:rPr lang="ru-RU" sz="1800" dirty="0" smtClean="0"/>
              <a:t>»</a:t>
            </a:r>
            <a:r>
              <a:rPr lang="en-US" sz="1800" dirty="0" smtClean="0"/>
              <a:t>.</a:t>
            </a:r>
          </a:p>
          <a:p>
            <a:r>
              <a:rPr lang="en-US" sz="1800" dirty="0" smtClean="0"/>
              <a:t>His famous speech </a:t>
            </a:r>
            <a:r>
              <a:rPr lang="ru-RU" sz="1800" dirty="0" smtClean="0"/>
              <a:t>«</a:t>
            </a:r>
            <a:r>
              <a:rPr lang="en-US" sz="1800" dirty="0"/>
              <a:t>Sinews of Peace</a:t>
            </a:r>
            <a:r>
              <a:rPr lang="ru-RU" sz="1800" dirty="0" smtClean="0"/>
              <a:t>»</a:t>
            </a:r>
            <a:r>
              <a:rPr lang="en-US" sz="1800" dirty="0" smtClean="0"/>
              <a:t>, he made on the 5</a:t>
            </a:r>
            <a:r>
              <a:rPr lang="en-US" sz="1800" baseline="30000" dirty="0" smtClean="0"/>
              <a:t>th</a:t>
            </a:r>
            <a:r>
              <a:rPr lang="en-US" sz="1800" dirty="0" smtClean="0"/>
              <a:t> of March 1946, is believed to </a:t>
            </a:r>
            <a:r>
              <a:rPr lang="en-US" sz="1800" dirty="0"/>
              <a:t>be the initial point </a:t>
            </a:r>
            <a:r>
              <a:rPr lang="en-US" sz="1800" dirty="0" smtClean="0"/>
              <a:t>of the Cold War.</a:t>
            </a:r>
            <a:endParaRPr lang="ru-RU" sz="1800" dirty="0"/>
          </a:p>
        </p:txBody>
      </p:sp>
      <p:pic>
        <p:nvPicPr>
          <p:cNvPr id="15362"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988840"/>
            <a:ext cx="3426278" cy="275975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42795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866</TotalTime>
  <Words>895</Words>
  <Application>Microsoft Office PowerPoint</Application>
  <PresentationFormat>Экран (4:3)</PresentationFormat>
  <Paragraphs>38</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Constantia</vt:lpstr>
      <vt:lpstr>Garamond</vt:lpstr>
      <vt:lpstr>Wingdings</vt:lpstr>
      <vt:lpstr>Кутюр</vt:lpstr>
      <vt:lpstr>Winston Churchill`s actions during THE Second World War</vt:lpstr>
      <vt:lpstr>Презентация PowerPoint</vt:lpstr>
      <vt:lpstr>HIS CHILDHOOD AND EARLY YEARS</vt:lpstr>
      <vt:lpstr>Презентация PowerPoint</vt:lpstr>
      <vt:lpstr>Презентация PowerPoint</vt:lpstr>
      <vt:lpstr>His political career</vt:lpstr>
      <vt:lpstr>His actions during and after the Second World War</vt:lpstr>
      <vt:lpstr>Презентация PowerPoint</vt:lpstr>
      <vt:lpstr>Презентация PowerPoint</vt:lpstr>
      <vt:lpstr>His Attitude towards the soviet union</vt:lpstr>
      <vt:lpstr>Презентация PowerPoint</vt:lpstr>
      <vt:lpstr>Churchill`s opinion on stalin</vt:lpstr>
      <vt:lpstr>Презентация PowerPoint</vt:lpstr>
      <vt:lpstr>Some interesting facts about Winston Churchill</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Мария Ишимова</dc:creator>
  <cp:lastModifiedBy>Учитель</cp:lastModifiedBy>
  <cp:revision>36</cp:revision>
  <dcterms:created xsi:type="dcterms:W3CDTF">2015-03-09T08:14:40Z</dcterms:created>
  <dcterms:modified xsi:type="dcterms:W3CDTF">2016-11-30T07:39:38Z</dcterms:modified>
</cp:coreProperties>
</file>