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65" r:id="rId5"/>
    <p:sldId id="260" r:id="rId6"/>
    <p:sldId id="271" r:id="rId7"/>
    <p:sldId id="272" r:id="rId8"/>
    <p:sldId id="273" r:id="rId9"/>
    <p:sldId id="274" r:id="rId10"/>
    <p:sldId id="263" r:id="rId11"/>
    <p:sldId id="268" r:id="rId12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FF"/>
    <a:srgbClr val="660066"/>
    <a:srgbClr val="FFCCFF"/>
    <a:srgbClr val="000099"/>
    <a:srgbClr val="CC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71" autoAdjust="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785070785070792E-2"/>
          <c:y val="0.14078674948240166"/>
          <c:w val="0.91248391248391247"/>
          <c:h val="0.548654244306418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Одинцовский район</c:v>
                </c:pt>
              </c:strCache>
            </c:strRef>
          </c:tx>
          <c:spPr>
            <a:solidFill>
              <a:srgbClr val="003366"/>
            </a:solidFill>
            <a:ln w="19647">
              <a:noFill/>
            </a:ln>
          </c:spPr>
          <c:invertIfNegative val="0"/>
          <c:dLbls>
            <c:spPr>
              <a:noFill/>
              <a:ln w="196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74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Русский язык</c:v>
                </c:pt>
                <c:pt idx="1">
                  <c:v>Биология</c:v>
                </c:pt>
                <c:pt idx="2">
                  <c:v>Матем.профиль</c:v>
                </c:pt>
                <c:pt idx="3">
                  <c:v>Обществознание</c:v>
                </c:pt>
                <c:pt idx="4">
                  <c:v>Английский язык</c:v>
                </c:pt>
                <c:pt idx="5">
                  <c:v>История</c:v>
                </c:pt>
                <c:pt idx="6">
                  <c:v>Химия</c:v>
                </c:pt>
                <c:pt idx="7">
                  <c:v>Физика</c:v>
                </c:pt>
                <c:pt idx="8">
                  <c:v>Литература</c:v>
                </c:pt>
                <c:pt idx="9">
                  <c:v>Информатика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73</c:v>
                </c:pt>
                <c:pt idx="1">
                  <c:v>49</c:v>
                </c:pt>
                <c:pt idx="2">
                  <c:v>55</c:v>
                </c:pt>
                <c:pt idx="3">
                  <c:v>56</c:v>
                </c:pt>
                <c:pt idx="4">
                  <c:v>76</c:v>
                </c:pt>
                <c:pt idx="5">
                  <c:v>60</c:v>
                </c:pt>
                <c:pt idx="6">
                  <c:v>54</c:v>
                </c:pt>
                <c:pt idx="7">
                  <c:v>60</c:v>
                </c:pt>
                <c:pt idx="8">
                  <c:v>68</c:v>
                </c:pt>
                <c:pt idx="9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9-477E-A355-656FD5F29F4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Сосны</c:v>
                </c:pt>
              </c:strCache>
            </c:strRef>
          </c:tx>
          <c:spPr>
            <a:solidFill>
              <a:srgbClr val="99CC00"/>
            </a:solidFill>
            <a:ln w="19647">
              <a:noFill/>
            </a:ln>
          </c:spPr>
          <c:invertIfNegative val="0"/>
          <c:dLbls>
            <c:spPr>
              <a:noFill/>
              <a:ln w="196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51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Русский язык</c:v>
                </c:pt>
                <c:pt idx="1">
                  <c:v>Биология</c:v>
                </c:pt>
                <c:pt idx="2">
                  <c:v>Матем.профиль</c:v>
                </c:pt>
                <c:pt idx="3">
                  <c:v>Обществознание</c:v>
                </c:pt>
                <c:pt idx="4">
                  <c:v>Английский язык</c:v>
                </c:pt>
                <c:pt idx="5">
                  <c:v>История</c:v>
                </c:pt>
                <c:pt idx="6">
                  <c:v>Химия</c:v>
                </c:pt>
                <c:pt idx="7">
                  <c:v>Физика</c:v>
                </c:pt>
                <c:pt idx="8">
                  <c:v>Литература</c:v>
                </c:pt>
                <c:pt idx="9">
                  <c:v>Информатика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73</c:v>
                </c:pt>
                <c:pt idx="1">
                  <c:v>66</c:v>
                </c:pt>
                <c:pt idx="2">
                  <c:v>62.3</c:v>
                </c:pt>
                <c:pt idx="3">
                  <c:v>53.7</c:v>
                </c:pt>
                <c:pt idx="4">
                  <c:v>69.400000000000006</c:v>
                </c:pt>
                <c:pt idx="5">
                  <c:v>49.7</c:v>
                </c:pt>
                <c:pt idx="6">
                  <c:v>67.3</c:v>
                </c:pt>
                <c:pt idx="7">
                  <c:v>60</c:v>
                </c:pt>
                <c:pt idx="8">
                  <c:v>65.5</c:v>
                </c:pt>
                <c:pt idx="9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29-477E-A355-656FD5F29F4B}"/>
            </c:ext>
          </c:extLst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#ССЫЛКА!</c:v>
                </c:pt>
              </c:strCache>
            </c:strRef>
          </c:tx>
          <c:spPr>
            <a:solidFill>
              <a:srgbClr val="A5A5A5"/>
            </a:solidFill>
            <a:ln w="19647">
              <a:noFill/>
            </a:ln>
          </c:spPr>
          <c:invertIfNegative val="0"/>
          <c:cat>
            <c:strRef>
              <c:f>Лист1!$A$2:$A$11</c:f>
              <c:strCache>
                <c:ptCount val="10"/>
                <c:pt idx="0">
                  <c:v>Русский язык</c:v>
                </c:pt>
                <c:pt idx="1">
                  <c:v>Биология</c:v>
                </c:pt>
                <c:pt idx="2">
                  <c:v>Матем.профиль</c:v>
                </c:pt>
                <c:pt idx="3">
                  <c:v>Обществознание</c:v>
                </c:pt>
                <c:pt idx="4">
                  <c:v>Английский язык</c:v>
                </c:pt>
                <c:pt idx="5">
                  <c:v>История</c:v>
                </c:pt>
                <c:pt idx="6">
                  <c:v>Химия</c:v>
                </c:pt>
                <c:pt idx="7">
                  <c:v>Физика</c:v>
                </c:pt>
                <c:pt idx="8">
                  <c:v>Литература</c:v>
                </c:pt>
                <c:pt idx="9">
                  <c:v>Информатика</c:v>
                </c:pt>
              </c:strCache>
            </c:strRef>
          </c:cat>
          <c:val>
            <c:numRef>
              <c:f>Лист1!#REF!</c:f>
              <c:numCache>
                <c:formatCode>\О\с\н\о\в\н\о\й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29-477E-A355-656FD5F29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7124760"/>
        <c:axId val="1"/>
      </c:barChart>
      <c:catAx>
        <c:axId val="217124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736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28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00"/>
        </c:scaling>
        <c:delete val="0"/>
        <c:axPos val="l"/>
        <c:majorGridlines>
          <c:spPr>
            <a:ln w="736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491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696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7124760"/>
        <c:crosses val="autoZero"/>
        <c:crossBetween val="between"/>
      </c:valAx>
      <c:spPr>
        <a:noFill/>
        <a:ln w="19647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32689835451451238"/>
          <c:y val="4.3478222155869814E-2"/>
          <c:w val="0.35907333914775691"/>
          <c:h val="5.797106180949245E-2"/>
        </c:manualLayout>
      </c:layout>
      <c:overlay val="0"/>
      <c:spPr>
        <a:noFill/>
        <a:ln w="19647">
          <a:noFill/>
        </a:ln>
      </c:spPr>
      <c:txPr>
        <a:bodyPr/>
        <a:lstStyle/>
        <a:p>
          <a:pPr>
            <a:defRPr sz="994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7368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D9479A-F52F-432D-B573-8E8BE00F68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8EF50D-D8DA-4D5E-BA99-F1A6821D02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F5FD3A-DE62-4CAA-A889-E2F7F649B3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4366F-3C36-4639-A3E9-AE07C2B888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591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F0D38F-CDF9-4289-9581-651BB110B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9BDAD6-ECAE-4757-8613-018A7C78EB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9F373D-6605-4D6C-AC57-60B5C7B6D2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C239C-417A-4E03-A961-AC7762E0E1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824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6F8C31-D266-40E4-9D97-1D340E296E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72EB04-D5B8-48B5-A3DD-9C5E72F5FA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1CC105-7867-423B-83BF-4958297A30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F7BD2-665E-412F-A560-87843F6EB5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068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B58BB1-27A4-49AD-AE1E-DC89BD2373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E62331-3E8B-4DC5-BECA-4E7D7E5311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056888-822F-4200-8D26-C6EB2F31EE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F24D7-7D8F-4518-A91E-45F1B99CED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585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4C1232-1952-4BBC-839B-3D40A696B1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461FB6-8939-463B-A3C2-B8E5500E1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A3B52-C9AF-4A8F-95E5-0E9C8540B9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AB2D1-79D2-4347-8E35-63622F2D56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873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6AFC7D-878A-41A7-A2C0-E19F150011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A6E8F3-5923-4182-A165-E7B9C8E5C0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FFEC3D-B10A-4CB5-B0BC-33E60DA80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5DF46-EBB2-4990-B859-C1F520F115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618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3D1B8C-DF57-4D37-8A45-266C1A1365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99E9351-E8DA-4B1C-8C26-05902ABF1D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08F91C-3631-4F1D-BDE6-8813E1B340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41FCC-6E94-468C-BE62-2A81B753AE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480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5090B7D-7A2F-48AB-8328-E6FEE501B6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3E9DF3-9B21-4205-A19D-F8833AD43E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0ADE163-005B-48CD-898A-4A3B9E3A19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1AE12-C886-4171-A489-AEDF64B31F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235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2E321E0-E6A7-44B5-BBA1-A2AD0E16B7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14D2B1C-66C6-49ED-87A8-E9A255034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4F85D5C-B1C1-48DF-9FF4-2157CB3A5B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7F2CC-6CB4-4C04-BEB2-0840F7AC07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293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26E303-873A-4D59-93C5-690824B789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796859-B0F0-40D5-8F5B-BA7C10FE0E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27ECDB-ABD4-4928-A2AC-54DF1E197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9734C-B33F-4D74-AADB-6DF9A32AF6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016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7296A9-FE02-4771-94F5-40A360931D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3CEDD3-620C-4182-936B-643DA0593A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4251BB-D963-4CB4-8683-170AC8BC89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EE1F3-7115-41B5-ACC4-EB762B46A5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226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7A04B7-C4B5-40F2-8387-CBE247E21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9E0FAC-A499-42A4-8DDC-728E3A45E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8A4FA7-3948-4777-917B-3418D88C07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895557-8AA6-4CC7-987F-6443CAC018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A694338-31B5-44D4-8AC3-295EEABAD77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C9AFD3C-2BD0-4554-98FA-C09E460605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6B63AF2-864C-4481-A4A0-8979998F26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535238"/>
            <a:ext cx="7559675" cy="1541462"/>
          </a:xfrm>
        </p:spPr>
        <p:txBody>
          <a:bodyPr anchor="ctr"/>
          <a:lstStyle/>
          <a:p>
            <a:pPr eaLnBrk="1" hangingPunct="1"/>
            <a:r>
              <a:rPr lang="ru-RU" altLang="ru-RU" sz="4000" b="1">
                <a:solidFill>
                  <a:srgbClr val="FF0000"/>
                </a:solidFill>
              </a:rPr>
              <a:t>РЕЗУЛЬТАТЫ </a:t>
            </a:r>
            <a:br>
              <a:rPr lang="ru-RU" altLang="ru-RU" sz="4000" b="1">
                <a:solidFill>
                  <a:srgbClr val="FF0000"/>
                </a:solidFill>
              </a:rPr>
            </a:br>
            <a:r>
              <a:rPr lang="ru-RU" altLang="ru-RU" sz="3600" b="1">
                <a:solidFill>
                  <a:srgbClr val="FF0000"/>
                </a:solidFill>
              </a:rPr>
              <a:t>государственной итоговой аттестации в АНОО </a:t>
            </a:r>
            <a:br>
              <a:rPr lang="ru-RU" altLang="ru-RU" sz="3600" b="1">
                <a:solidFill>
                  <a:srgbClr val="FF0000"/>
                </a:solidFill>
              </a:rPr>
            </a:br>
            <a:r>
              <a:rPr lang="ru-RU" altLang="ru-RU" sz="3600" b="1">
                <a:solidFill>
                  <a:srgbClr val="FF0000"/>
                </a:solidFill>
              </a:rPr>
              <a:t>«Школа Сосны»</a:t>
            </a:r>
            <a:br>
              <a:rPr lang="ru-RU" altLang="ru-RU" sz="3600" b="1">
                <a:solidFill>
                  <a:srgbClr val="FF0000"/>
                </a:solidFill>
              </a:rPr>
            </a:br>
            <a:r>
              <a:rPr lang="ru-RU" altLang="ru-RU" sz="3600" b="1">
                <a:solidFill>
                  <a:srgbClr val="FF0000"/>
                </a:solidFill>
              </a:rPr>
              <a:t>в 2021 году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C9438AD-EB24-4D31-98DC-55E64ABD4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FF0000"/>
                </a:solidFill>
              </a:rPr>
              <a:t>Поступление в высшие учебные заведения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54B3695-B734-4796-B999-5D82F02B8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770747A-52B8-4F59-BFB2-C08F2602C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6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117E4FEF-0919-4775-9207-708DDBB97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30" y="1263550"/>
            <a:ext cx="8697913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000" b="1" dirty="0">
                <a:solidFill>
                  <a:srgbClr val="3333FF"/>
                </a:solidFill>
              </a:rPr>
              <a:t>94 % выпускников поступили в высшие учебные заведения: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НИУ Высшая школа экономики – 1 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Московский государственный университет им. М.В. Ломоносова- 3 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Московский государственный институт международных отношений- 3ч.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Остин </a:t>
            </a:r>
            <a:r>
              <a:rPr lang="ru-RU" altLang="ru-RU" sz="1600" b="1" dirty="0" err="1">
                <a:solidFill>
                  <a:srgbClr val="3333FF"/>
                </a:solidFill>
              </a:rPr>
              <a:t>Коммьюнити</a:t>
            </a:r>
            <a:r>
              <a:rPr lang="ru-RU" altLang="ru-RU" sz="1600" b="1" dirty="0">
                <a:solidFill>
                  <a:srgbClr val="3333FF"/>
                </a:solidFill>
              </a:rPr>
              <a:t> Колледж, США-1ч.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Всероссийская академия внешней торговли-1ч.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Российская академия народного хозяйства и государственной службы-1ч.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Рту МИРЭА-2ч.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ФГАОУ ВО Российский университет Дружбы народов-3ч.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ФГБОУ ВО «Московский архитектурный институт»-1ч.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Высшая британская академия дизайна-1ч.</a:t>
            </a:r>
          </a:p>
          <a:p>
            <a:pPr marL="285750" indent="-285750" eaLnBrk="1" hangingPunct="1">
              <a:spcBef>
                <a:spcPct val="50000"/>
              </a:spcBef>
            </a:pPr>
            <a:endParaRPr lang="ru-RU" altLang="ru-RU" sz="1600" b="1" dirty="0">
              <a:solidFill>
                <a:srgbClr val="3333FF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600" b="1" dirty="0">
              <a:solidFill>
                <a:srgbClr val="3333FF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600" b="1" dirty="0">
              <a:solidFill>
                <a:srgbClr val="660066"/>
              </a:solidFill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5393F5E3-FFD1-4AE2-A841-F173C529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1268760"/>
            <a:ext cx="8697913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000" b="1" dirty="0">
                <a:solidFill>
                  <a:srgbClr val="3333FF"/>
                </a:solidFill>
              </a:rPr>
              <a:t>94 % выпускников поступили в высшие учебные заведения: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НИУ Высшая школа экономики – 1 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Московский государственный университет им. М.В. Ломоносова- 3 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Московский государственный институт международных отношений- 3ч.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Остин </a:t>
            </a:r>
            <a:r>
              <a:rPr lang="ru-RU" altLang="ru-RU" sz="1600" b="1" dirty="0" err="1">
                <a:solidFill>
                  <a:srgbClr val="3333FF"/>
                </a:solidFill>
              </a:rPr>
              <a:t>Коммьюнити</a:t>
            </a:r>
            <a:r>
              <a:rPr lang="ru-RU" altLang="ru-RU" sz="1600" b="1" dirty="0">
                <a:solidFill>
                  <a:srgbClr val="3333FF"/>
                </a:solidFill>
              </a:rPr>
              <a:t> Колледж, США-1ч.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Всероссийская академия внешней торговли-1ч.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Российская академия народного хозяйства и государственной службы-1ч.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Рту МИРЭА-2ч.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ФГАОУ ВО Российский университет Дружбы народов-3ч.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ФГБОУ ВО «Московский архитектурный институт»-1ч.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ru-RU" altLang="ru-RU" sz="1600" b="1" dirty="0">
                <a:solidFill>
                  <a:srgbClr val="3333FF"/>
                </a:solidFill>
              </a:rPr>
              <a:t>Высшая британская академия дизайна-1ч.</a:t>
            </a:r>
          </a:p>
          <a:p>
            <a:pPr marL="285750" indent="-285750" eaLnBrk="1" hangingPunct="1">
              <a:spcBef>
                <a:spcPct val="50000"/>
              </a:spcBef>
            </a:pPr>
            <a:endParaRPr lang="ru-RU" altLang="ru-RU" sz="1600" b="1" dirty="0">
              <a:solidFill>
                <a:srgbClr val="3333FF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600" b="1" dirty="0">
              <a:solidFill>
                <a:srgbClr val="3333FF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6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5A30DD7-FE2A-41A9-9559-8D8269B11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692150"/>
            <a:ext cx="8424738" cy="830262"/>
          </a:xfrm>
        </p:spPr>
        <p:txBody>
          <a:bodyPr/>
          <a:lstStyle/>
          <a:p>
            <a:pPr eaLnBrk="1" hangingPunct="1"/>
            <a:r>
              <a:rPr lang="ru-RU" altLang="ru-RU" sz="2400" b="1" dirty="0">
                <a:solidFill>
                  <a:srgbClr val="FF0000"/>
                </a:solidFill>
              </a:rPr>
              <a:t>В 2020-2021 учебном году ГИА-9 проходила </a:t>
            </a:r>
            <a:br>
              <a:rPr lang="ru-RU" altLang="ru-RU" sz="2400" b="1" dirty="0">
                <a:solidFill>
                  <a:srgbClr val="FF0000"/>
                </a:solidFill>
              </a:rPr>
            </a:br>
            <a:r>
              <a:rPr lang="ru-RU" altLang="ru-RU" sz="2400" b="1" dirty="0">
                <a:solidFill>
                  <a:srgbClr val="FF0000"/>
                </a:solidFill>
              </a:rPr>
              <a:t>по 2 предметам: русскому языку и математике</a:t>
            </a:r>
            <a:br>
              <a:rPr lang="ru-RU" altLang="ru-RU" sz="2800" b="1" dirty="0">
                <a:solidFill>
                  <a:srgbClr val="FF0000"/>
                </a:solidFill>
              </a:rPr>
            </a:br>
            <a:br>
              <a:rPr lang="ru-RU" altLang="ru-RU" sz="2800" b="1" dirty="0">
                <a:solidFill>
                  <a:srgbClr val="FF0000"/>
                </a:solidFill>
              </a:rPr>
            </a:br>
            <a:endParaRPr lang="ru-RU" altLang="ru-RU" sz="2800" b="1" dirty="0">
              <a:solidFill>
                <a:srgbClr val="FF0000"/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25D7C68-03DC-425E-AA41-D9AB9B3CC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661243C2-3851-4336-A091-3CC908A16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6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8123D5DA-7BF8-425E-A799-FDA25E8CF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781" y="1628800"/>
            <a:ext cx="705643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Русский язык:                   </a:t>
            </a:r>
            <a:r>
              <a:rPr lang="ru-RU" altLang="ru-RU" sz="1800" b="1" dirty="0">
                <a:solidFill>
                  <a:srgbClr val="00B050"/>
                </a:solidFill>
              </a:rPr>
              <a:t>«5» - 13ч. из 23 обучающихся, 57%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00B050"/>
                </a:solidFill>
              </a:rPr>
              <a:t>                                             «4»- 9 ч.,39%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FF0000"/>
                </a:solidFill>
              </a:rPr>
              <a:t>Качество знаний: 96%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Учителя: </a:t>
            </a:r>
            <a:r>
              <a:rPr lang="ru-RU" altLang="ru-RU" sz="1800" b="1" dirty="0" err="1">
                <a:solidFill>
                  <a:srgbClr val="3333FF"/>
                </a:solidFill>
              </a:rPr>
              <a:t>Лойченко</a:t>
            </a:r>
            <a:r>
              <a:rPr lang="ru-RU" altLang="ru-RU" sz="1800" b="1" dirty="0">
                <a:solidFill>
                  <a:srgbClr val="3333FF"/>
                </a:solidFill>
              </a:rPr>
              <a:t> А.Б., Плотникова Г.Г., Игнатенко И.С.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1800" b="1" dirty="0">
              <a:solidFill>
                <a:srgbClr val="3333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Математика:                     </a:t>
            </a:r>
            <a:r>
              <a:rPr lang="ru-RU" altLang="ru-RU" sz="1800" b="1" dirty="0">
                <a:solidFill>
                  <a:srgbClr val="00B050"/>
                </a:solidFill>
              </a:rPr>
              <a:t>«5» - 5 ч. из 23 обучающихся,22%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00B050"/>
                </a:solidFill>
              </a:rPr>
              <a:t>                                            «4» – 10 ч., 43%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FF0000"/>
                </a:solidFill>
              </a:rPr>
              <a:t>Качество знаний: 65%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Учителя: </a:t>
            </a:r>
            <a:r>
              <a:rPr lang="ru-RU" altLang="ru-RU" sz="1800" b="1" dirty="0" err="1">
                <a:solidFill>
                  <a:srgbClr val="3333FF"/>
                </a:solidFill>
              </a:rPr>
              <a:t>Миненкова</a:t>
            </a:r>
            <a:r>
              <a:rPr lang="ru-RU" altLang="ru-RU" sz="1800" b="1" dirty="0">
                <a:solidFill>
                  <a:srgbClr val="3333FF"/>
                </a:solidFill>
              </a:rPr>
              <a:t> Н.В., Великая Л.А., Егорова А.Н.</a:t>
            </a:r>
            <a:endParaRPr lang="ru-RU" altLang="ru-RU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2E810C8-4BD8-4FF4-8620-F08ACBB6B4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1650" y="10953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</a:rPr>
              <a:t>Результаты ЕГЭ АНОО «Школа Сосны» </a:t>
            </a:r>
            <a:br>
              <a:rPr lang="ru-RU" altLang="ru-RU" sz="3200" b="1" dirty="0">
                <a:solidFill>
                  <a:srgbClr val="FF0000"/>
                </a:solidFill>
              </a:rPr>
            </a:br>
            <a:r>
              <a:rPr lang="ru-RU" altLang="ru-RU" sz="3200" b="1" dirty="0">
                <a:solidFill>
                  <a:srgbClr val="FF0000"/>
                </a:solidFill>
              </a:rPr>
              <a:t>2021 год</a:t>
            </a: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CE220B7E-2B5E-4AFF-96F6-893F3DF07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1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3076" name="Object 4">
            <a:extLst>
              <a:ext uri="{FF2B5EF4-FFF2-40B4-BE49-F238E27FC236}">
                <a16:creationId xmlns:a16="http://schemas.microsoft.com/office/drawing/2014/main" id="{9F7A1DD4-C6D2-4C89-AD55-6B08C9035D97}"/>
              </a:ext>
            </a:extLst>
          </p:cNvPr>
          <p:cNvGraphicFramePr>
            <a:graphicFrameLocks/>
          </p:cNvGraphicFramePr>
          <p:nvPr/>
        </p:nvGraphicFramePr>
        <p:xfrm>
          <a:off x="323850" y="1196975"/>
          <a:ext cx="8408988" cy="526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Диаграмма" r:id="rId3" imgW="7496258" imgH="4695765" progId="Excel.Chart.8">
                  <p:embed/>
                </p:oleObj>
              </mc:Choice>
              <mc:Fallback>
                <p:oleObj name="Диаграмма" r:id="rId3" imgW="7496258" imgH="4695765" progId="Excel.Char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3844"/>
                      <a:stretch>
                        <a:fillRect/>
                      </a:stretch>
                    </p:blipFill>
                    <p:spPr bwMode="auto">
                      <a:xfrm>
                        <a:off x="323850" y="1196975"/>
                        <a:ext cx="8408988" cy="526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6">
            <a:extLst>
              <a:ext uri="{FF2B5EF4-FFF2-40B4-BE49-F238E27FC236}">
                <a16:creationId xmlns:a16="http://schemas.microsoft.com/office/drawing/2014/main" id="{6515A0BA-6AF3-46CF-9447-E298E6F68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6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3078" name="Object 4">
            <a:extLst>
              <a:ext uri="{FF2B5EF4-FFF2-40B4-BE49-F238E27FC236}">
                <a16:creationId xmlns:a16="http://schemas.microsoft.com/office/drawing/2014/main" id="{A60D44AD-1527-4B3F-8D2F-2FC654D9CF3F}"/>
              </a:ext>
            </a:extLst>
          </p:cNvPr>
          <p:cNvGraphicFramePr>
            <a:graphicFrameLocks/>
          </p:cNvGraphicFramePr>
          <p:nvPr/>
        </p:nvGraphicFramePr>
        <p:xfrm>
          <a:off x="250825" y="1196975"/>
          <a:ext cx="8408988" cy="526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Диаграмма" r:id="rId5" imgW="7496258" imgH="4695765" progId="Excel.Chart.8">
                  <p:embed/>
                </p:oleObj>
              </mc:Choice>
              <mc:Fallback>
                <p:oleObj name="Диаграмма" r:id="rId5" imgW="7496258" imgH="4695765" progId="Excel.Char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3844"/>
                      <a:stretch>
                        <a:fillRect/>
                      </a:stretch>
                    </p:blipFill>
                    <p:spPr bwMode="auto">
                      <a:xfrm>
                        <a:off x="250825" y="1196975"/>
                        <a:ext cx="8408988" cy="526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6C12B02B-C82E-46DF-AE61-0E2620C16F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64988"/>
              </p:ext>
            </p:extLst>
          </p:nvPr>
        </p:nvGraphicFramePr>
        <p:xfrm>
          <a:off x="250825" y="1132941"/>
          <a:ext cx="8518525" cy="5396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581798B-4625-4CD5-8DDD-E045FF3A8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301038" cy="1403350"/>
          </a:xfrm>
        </p:spPr>
        <p:txBody>
          <a:bodyPr/>
          <a:lstStyle/>
          <a:p>
            <a:r>
              <a:rPr lang="ru-RU" altLang="ru-RU" sz="2800" b="1">
                <a:solidFill>
                  <a:srgbClr val="FF0000"/>
                </a:solidFill>
              </a:rPr>
              <a:t>Выпускники, получившие 100 баллов на ЕГЭ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3C848AA-F48A-48E3-B81E-486295B5D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052736"/>
            <a:ext cx="8372476" cy="498532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400" b="1" dirty="0">
                <a:solidFill>
                  <a:srgbClr val="000099"/>
                </a:solidFill>
              </a:rPr>
              <a:t>Выпускница 11 А класса Екатерина </a:t>
            </a:r>
            <a:r>
              <a:rPr lang="ru-RU" altLang="ru-RU" sz="2400" b="1" dirty="0" err="1">
                <a:solidFill>
                  <a:srgbClr val="000099"/>
                </a:solidFill>
              </a:rPr>
              <a:t>Горовая</a:t>
            </a:r>
            <a:r>
              <a:rPr lang="ru-RU" altLang="ru-RU" sz="2400" b="1" dirty="0">
                <a:solidFill>
                  <a:srgbClr val="000099"/>
                </a:solidFill>
              </a:rPr>
              <a:t> </a:t>
            </a:r>
          </a:p>
          <a:p>
            <a:pPr>
              <a:buFontTx/>
              <a:buNone/>
            </a:pPr>
            <a:r>
              <a:rPr lang="ru-RU" altLang="ru-RU" sz="2400" b="1" dirty="0">
                <a:solidFill>
                  <a:srgbClr val="000099"/>
                </a:solidFill>
              </a:rPr>
              <a:t>(учитель-</a:t>
            </a:r>
            <a:r>
              <a:rPr lang="ru-RU" altLang="ru-RU" sz="2400" b="1" dirty="0" err="1">
                <a:solidFill>
                  <a:srgbClr val="000099"/>
                </a:solidFill>
              </a:rPr>
              <a:t>Перкова</a:t>
            </a:r>
            <a:r>
              <a:rPr lang="ru-RU" altLang="ru-RU" sz="2400" b="1" dirty="0">
                <a:solidFill>
                  <a:srgbClr val="000099"/>
                </a:solidFill>
              </a:rPr>
              <a:t> Анна Трофимовна)</a:t>
            </a:r>
          </a:p>
          <a:p>
            <a:pPr>
              <a:buFontTx/>
              <a:buNone/>
            </a:pPr>
            <a:r>
              <a:rPr lang="ru-RU" altLang="ru-RU" sz="2400" b="1" dirty="0">
                <a:solidFill>
                  <a:srgbClr val="000099"/>
                </a:solidFill>
              </a:rPr>
              <a:t>получила</a:t>
            </a:r>
          </a:p>
          <a:p>
            <a:pPr>
              <a:buFontTx/>
              <a:buNone/>
            </a:pPr>
            <a:r>
              <a:rPr lang="ru-RU" altLang="ru-RU" sz="2400" b="1" dirty="0">
                <a:solidFill>
                  <a:srgbClr val="000099"/>
                </a:solidFill>
              </a:rPr>
              <a:t>максимальный балл</a:t>
            </a:r>
          </a:p>
          <a:p>
            <a:pPr>
              <a:buFontTx/>
              <a:buNone/>
            </a:pPr>
            <a:r>
              <a:rPr lang="ru-RU" altLang="ru-RU" sz="2400" b="1" dirty="0">
                <a:solidFill>
                  <a:srgbClr val="000099"/>
                </a:solidFill>
              </a:rPr>
              <a:t>по русскому языку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0AF0598-126D-4E03-95BD-2E3882344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988840"/>
            <a:ext cx="4431726" cy="42005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126944-6A29-4376-BB8D-2061A43171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FF0000"/>
                </a:solidFill>
              </a:rPr>
              <a:t>Выпускники, получившие высокие баллы</a:t>
            </a:r>
            <a:br>
              <a:rPr lang="ru-RU" altLang="ru-RU" sz="2800" b="1">
                <a:solidFill>
                  <a:srgbClr val="FF0000"/>
                </a:solidFill>
              </a:rPr>
            </a:br>
            <a:r>
              <a:rPr lang="ru-RU" altLang="ru-RU" sz="2800" b="1">
                <a:solidFill>
                  <a:srgbClr val="FF0000"/>
                </a:solidFill>
              </a:rPr>
              <a:t>при сдаче ЕГЭ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44AB299-1A49-4D34-83F7-A83295FEB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BF2CB03-C320-4B40-BCBE-DBB0AE10E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6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A68F9A50-0C0E-4F16-A2D2-1F3C3BDC9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7" y="1340768"/>
            <a:ext cx="8569325" cy="420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>
                <a:solidFill>
                  <a:srgbClr val="3333FF"/>
                </a:solidFill>
              </a:rPr>
              <a:t>Русский язык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Горовая</a:t>
            </a:r>
            <a:r>
              <a:rPr lang="ru-RU" altLang="ru-RU" sz="1800" b="1" dirty="0">
                <a:solidFill>
                  <a:srgbClr val="660066"/>
                </a:solidFill>
              </a:rPr>
              <a:t> Екатерина– 100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Перкова</a:t>
            </a:r>
            <a:r>
              <a:rPr lang="ru-RU" altLang="ru-RU" sz="1800" b="1" dirty="0">
                <a:solidFill>
                  <a:srgbClr val="660066"/>
                </a:solidFill>
              </a:rPr>
              <a:t> А.Т.)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Юсупова </a:t>
            </a:r>
            <a:r>
              <a:rPr lang="ru-RU" altLang="ru-RU" sz="1800" b="1" dirty="0" err="1">
                <a:solidFill>
                  <a:srgbClr val="660066"/>
                </a:solidFill>
              </a:rPr>
              <a:t>Щейла</a:t>
            </a:r>
            <a:r>
              <a:rPr lang="ru-RU" altLang="ru-RU" sz="1800" b="1" dirty="0">
                <a:solidFill>
                  <a:srgbClr val="660066"/>
                </a:solidFill>
              </a:rPr>
              <a:t> – 98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Перкова</a:t>
            </a:r>
            <a:r>
              <a:rPr lang="ru-RU" altLang="ru-RU" sz="1800" b="1" dirty="0">
                <a:solidFill>
                  <a:srgbClr val="660066"/>
                </a:solidFill>
              </a:rPr>
              <a:t> А.Т.)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Срабова</a:t>
            </a:r>
            <a:r>
              <a:rPr lang="ru-RU" altLang="ru-RU" sz="1800" b="1" dirty="0">
                <a:solidFill>
                  <a:srgbClr val="660066"/>
                </a:solidFill>
              </a:rPr>
              <a:t> Мария – 94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Лойченко</a:t>
            </a:r>
            <a:r>
              <a:rPr lang="ru-RU" altLang="ru-RU" sz="1800" b="1" dirty="0">
                <a:solidFill>
                  <a:srgbClr val="660066"/>
                </a:solidFill>
              </a:rPr>
              <a:t> А.Б.)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Сошникова</a:t>
            </a:r>
            <a:r>
              <a:rPr lang="ru-RU" altLang="ru-RU" sz="1800" b="1" dirty="0">
                <a:solidFill>
                  <a:srgbClr val="660066"/>
                </a:solidFill>
              </a:rPr>
              <a:t> Марьяна – 86 б. (</a:t>
            </a:r>
            <a:r>
              <a:rPr lang="ru-RU" altLang="ru-RU" sz="1800" b="1" dirty="0" err="1">
                <a:solidFill>
                  <a:srgbClr val="660066"/>
                </a:solidFill>
              </a:rPr>
              <a:t>учитель:Лойченко</a:t>
            </a:r>
            <a:r>
              <a:rPr lang="ru-RU" altLang="ru-RU" sz="1800" b="1" dirty="0">
                <a:solidFill>
                  <a:srgbClr val="660066"/>
                </a:solidFill>
              </a:rPr>
              <a:t> А.Б.)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Талпалацкая</a:t>
            </a:r>
            <a:r>
              <a:rPr lang="ru-RU" altLang="ru-RU" sz="1800" b="1" dirty="0">
                <a:solidFill>
                  <a:srgbClr val="660066"/>
                </a:solidFill>
              </a:rPr>
              <a:t> Ева – 82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Лойченко</a:t>
            </a:r>
            <a:r>
              <a:rPr lang="ru-RU" altLang="ru-RU" sz="1800" b="1" dirty="0">
                <a:solidFill>
                  <a:srgbClr val="660066"/>
                </a:solidFill>
              </a:rPr>
              <a:t> А.Б.)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 dirty="0">
              <a:solidFill>
                <a:srgbClr val="3333FF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Максимальный балл по предмету: 100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Минимальный балл: 53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6C7B888-6D90-4727-A0E2-28DA33F9F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FF0000"/>
                </a:solidFill>
              </a:rPr>
              <a:t>Выпускники, получившие высокие баллы</a:t>
            </a:r>
            <a:br>
              <a:rPr lang="ru-RU" altLang="ru-RU" sz="2800" b="1">
                <a:solidFill>
                  <a:srgbClr val="FF0000"/>
                </a:solidFill>
              </a:rPr>
            </a:br>
            <a:r>
              <a:rPr lang="ru-RU" altLang="ru-RU" sz="2800" b="1">
                <a:solidFill>
                  <a:srgbClr val="FF0000"/>
                </a:solidFill>
              </a:rPr>
              <a:t>при сдаче ЕГЭ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C51B256-BA75-4986-A5D9-52860C79A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9B6C1424-40E9-4A15-9DE3-9D5F5F42C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6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6149" name="Text Box 8">
            <a:extLst>
              <a:ext uri="{FF2B5EF4-FFF2-40B4-BE49-F238E27FC236}">
                <a16:creationId xmlns:a16="http://schemas.microsoft.com/office/drawing/2014/main" id="{998BF6AC-2373-4196-B227-B2D5AEB64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31" y="1455738"/>
            <a:ext cx="7704137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>
                <a:solidFill>
                  <a:srgbClr val="3333FF"/>
                </a:solidFill>
              </a:rPr>
              <a:t>Математика (профильный уровень)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Выбрали: 56% выпускников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 dirty="0">
              <a:solidFill>
                <a:srgbClr val="660066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Горовая</a:t>
            </a:r>
            <a:r>
              <a:rPr lang="ru-RU" altLang="ru-RU" sz="1800" b="1" dirty="0">
                <a:solidFill>
                  <a:srgbClr val="660066"/>
                </a:solidFill>
              </a:rPr>
              <a:t> Екатерина– 84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Миненкова</a:t>
            </a:r>
            <a:r>
              <a:rPr lang="ru-RU" altLang="ru-RU" sz="1800" b="1" dirty="0">
                <a:solidFill>
                  <a:srgbClr val="660066"/>
                </a:solidFill>
              </a:rPr>
              <a:t> Н.В.)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Сошникова</a:t>
            </a:r>
            <a:r>
              <a:rPr lang="ru-RU" altLang="ru-RU" sz="1800" b="1" dirty="0">
                <a:solidFill>
                  <a:srgbClr val="660066"/>
                </a:solidFill>
              </a:rPr>
              <a:t> Марьяна– 76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Миненкова</a:t>
            </a:r>
            <a:r>
              <a:rPr lang="ru-RU" altLang="ru-RU" sz="1800" b="1" dirty="0">
                <a:solidFill>
                  <a:srgbClr val="660066"/>
                </a:solidFill>
              </a:rPr>
              <a:t> Н.В.)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Боровинских</a:t>
            </a:r>
            <a:r>
              <a:rPr lang="ru-RU" altLang="ru-RU" sz="1800" b="1" dirty="0">
                <a:solidFill>
                  <a:srgbClr val="660066"/>
                </a:solidFill>
              </a:rPr>
              <a:t> Андрей – 74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Миненкова</a:t>
            </a:r>
            <a:r>
              <a:rPr lang="ru-RU" altLang="ru-RU" sz="1800" b="1" dirty="0">
                <a:solidFill>
                  <a:srgbClr val="660066"/>
                </a:solidFill>
              </a:rPr>
              <a:t> Н.В.)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Ноздрина Анастасия– 74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Миненкова</a:t>
            </a:r>
            <a:r>
              <a:rPr lang="ru-RU" altLang="ru-RU" sz="1800" b="1" dirty="0">
                <a:solidFill>
                  <a:srgbClr val="660066"/>
                </a:solidFill>
              </a:rPr>
              <a:t> Н.В.)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 dirty="0">
              <a:solidFill>
                <a:srgbClr val="660066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Максимальный балл по предмету: 84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Минимальный балл: 45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08190A8-7AF4-4AAF-AC2C-E8846FCB0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FF0000"/>
                </a:solidFill>
              </a:rPr>
              <a:t>Выпускники, получившие высокие баллы</a:t>
            </a:r>
            <a:br>
              <a:rPr lang="ru-RU" altLang="ru-RU" sz="2800" b="1">
                <a:solidFill>
                  <a:srgbClr val="FF0000"/>
                </a:solidFill>
              </a:rPr>
            </a:br>
            <a:r>
              <a:rPr lang="ru-RU" altLang="ru-RU" sz="2800" b="1">
                <a:solidFill>
                  <a:srgbClr val="FF0000"/>
                </a:solidFill>
              </a:rPr>
              <a:t>при сдаче ЕГЭ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8505ACF-28B9-4F2C-AC96-1C706FE2F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92BA0776-0912-4F1E-9BFE-3E649C0E6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6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7173" name="Text Box 8">
            <a:extLst>
              <a:ext uri="{FF2B5EF4-FFF2-40B4-BE49-F238E27FC236}">
                <a16:creationId xmlns:a16="http://schemas.microsoft.com/office/drawing/2014/main" id="{7E0795C5-7DE7-4C68-88F1-D7C3EAB12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1501775"/>
            <a:ext cx="7704137" cy="420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>
                <a:solidFill>
                  <a:srgbClr val="3333FF"/>
                </a:solidFill>
              </a:rPr>
              <a:t>Английский язык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Выбрали: 61% выпускников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 dirty="0">
              <a:solidFill>
                <a:srgbClr val="660066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Ноздрина Анастасия– 90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Галстян</a:t>
            </a:r>
            <a:r>
              <a:rPr lang="ru-RU" altLang="ru-RU" sz="1800" b="1" dirty="0">
                <a:solidFill>
                  <a:srgbClr val="660066"/>
                </a:solidFill>
              </a:rPr>
              <a:t> А.Г.)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Юсупова Шейла – 90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Галстян</a:t>
            </a:r>
            <a:r>
              <a:rPr lang="ru-RU" altLang="ru-RU" sz="1800" b="1" dirty="0">
                <a:solidFill>
                  <a:srgbClr val="660066"/>
                </a:solidFill>
              </a:rPr>
              <a:t> А.Г.)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Срабова</a:t>
            </a:r>
            <a:r>
              <a:rPr lang="ru-RU" altLang="ru-RU" sz="1800" b="1" dirty="0">
                <a:solidFill>
                  <a:srgbClr val="660066"/>
                </a:solidFill>
              </a:rPr>
              <a:t> Мария – 88б. (учитель: Козлова О.А.)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Талпалацкая</a:t>
            </a:r>
            <a:r>
              <a:rPr lang="ru-RU" altLang="ru-RU" sz="1800" b="1" dirty="0">
                <a:solidFill>
                  <a:srgbClr val="660066"/>
                </a:solidFill>
              </a:rPr>
              <a:t> Ева – 85 б. (</a:t>
            </a:r>
            <a:r>
              <a:rPr lang="ru-RU" altLang="ru-RU" sz="1800" b="1" dirty="0" err="1">
                <a:solidFill>
                  <a:srgbClr val="660066"/>
                </a:solidFill>
              </a:rPr>
              <a:t>учитель:Козлова</a:t>
            </a:r>
            <a:r>
              <a:rPr lang="ru-RU" altLang="ru-RU" sz="1800" b="1" dirty="0">
                <a:solidFill>
                  <a:srgbClr val="660066"/>
                </a:solidFill>
              </a:rPr>
              <a:t> О.А.)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 dirty="0">
              <a:solidFill>
                <a:srgbClr val="660066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Максимальный балл по предмету: 90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Минимальный балл: 30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22F71D9-12E6-4C8E-9234-919E2E594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</a:rPr>
              <a:t>Выпускники, получившие высокие баллы</a:t>
            </a:r>
            <a:br>
              <a:rPr lang="ru-RU" altLang="ru-RU" sz="2800" b="1" dirty="0">
                <a:solidFill>
                  <a:srgbClr val="FF0000"/>
                </a:solidFill>
              </a:rPr>
            </a:br>
            <a:r>
              <a:rPr lang="ru-RU" altLang="ru-RU" sz="2800" b="1" dirty="0">
                <a:solidFill>
                  <a:srgbClr val="FF0000"/>
                </a:solidFill>
              </a:rPr>
              <a:t>при сдаче ЕГЭ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4E31122-F268-4E75-824C-FFBD02E2A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BB1D8473-352F-460E-8A47-50A60C552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6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8197" name="Text Box 8">
            <a:extLst>
              <a:ext uri="{FF2B5EF4-FFF2-40B4-BE49-F238E27FC236}">
                <a16:creationId xmlns:a16="http://schemas.microsoft.com/office/drawing/2014/main" id="{99DBECB5-FB75-413F-B827-0F1F84BDA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31" y="1484784"/>
            <a:ext cx="7704137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>
                <a:solidFill>
                  <a:srgbClr val="3333FF"/>
                </a:solidFill>
              </a:rPr>
              <a:t>Обществознание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Выбрали: 56% выпускников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Срабова</a:t>
            </a:r>
            <a:r>
              <a:rPr lang="ru-RU" altLang="ru-RU" sz="1800" b="1" dirty="0">
                <a:solidFill>
                  <a:srgbClr val="660066"/>
                </a:solidFill>
              </a:rPr>
              <a:t> Мария– 71 б. (учитель: Гришина Т.А.)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Максимальный балл: 71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Минимальный балл: 31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>
                <a:solidFill>
                  <a:srgbClr val="3333FF"/>
                </a:solidFill>
              </a:rPr>
              <a:t>История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Выбрали: 17% выпускников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Паушок</a:t>
            </a:r>
            <a:r>
              <a:rPr lang="ru-RU" altLang="ru-RU" sz="1800" b="1" dirty="0">
                <a:solidFill>
                  <a:srgbClr val="660066"/>
                </a:solidFill>
              </a:rPr>
              <a:t> Захар Сергеевич – 69б. (учитель: Гришина Т.А.)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Максимальный балл: 69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Минимальный балл: 38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279AD71-F44F-4ED8-AB7E-789C5741A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</a:rPr>
              <a:t>Выпускники, получившие высокие баллы</a:t>
            </a:r>
            <a:br>
              <a:rPr lang="ru-RU" altLang="ru-RU" sz="2800" b="1" dirty="0">
                <a:solidFill>
                  <a:srgbClr val="FF0000"/>
                </a:solidFill>
              </a:rPr>
            </a:br>
            <a:r>
              <a:rPr lang="ru-RU" altLang="ru-RU" sz="2800" b="1" dirty="0">
                <a:solidFill>
                  <a:srgbClr val="FF0000"/>
                </a:solidFill>
              </a:rPr>
              <a:t>при сдаче ЕГЭ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E3A6B39-4CB2-4876-B856-2E3CF0DE5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9220" name="Rectangle 5">
            <a:extLst>
              <a:ext uri="{FF2B5EF4-FFF2-40B4-BE49-F238E27FC236}">
                <a16:creationId xmlns:a16="http://schemas.microsoft.com/office/drawing/2014/main" id="{40441C72-0C15-4FB8-9E0B-0F987BA73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6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9221" name="Text Box 8">
            <a:extLst>
              <a:ext uri="{FF2B5EF4-FFF2-40B4-BE49-F238E27FC236}">
                <a16:creationId xmlns:a16="http://schemas.microsoft.com/office/drawing/2014/main" id="{06C37387-E095-4548-92BB-6B882EEAD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258888"/>
            <a:ext cx="7615238" cy="475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>
                <a:solidFill>
                  <a:srgbClr val="3333FF"/>
                </a:solidFill>
              </a:rPr>
              <a:t>Химия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Выбрали:17% выпускников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Горовая</a:t>
            </a:r>
            <a:r>
              <a:rPr lang="ru-RU" altLang="ru-RU" sz="1800" b="1" dirty="0">
                <a:solidFill>
                  <a:srgbClr val="660066"/>
                </a:solidFill>
              </a:rPr>
              <a:t> Екатерина – 97 б. (учитель: Гапонова О.Н.)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Максимальный балл: 97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Минимальный балл: 43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dirty="0">
                <a:solidFill>
                  <a:srgbClr val="3333FF"/>
                </a:solidFill>
              </a:rPr>
              <a:t>Литература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Выбрали: 11 % выпускников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 err="1">
                <a:solidFill>
                  <a:srgbClr val="660066"/>
                </a:solidFill>
              </a:rPr>
              <a:t>Сарбаш</a:t>
            </a:r>
            <a:r>
              <a:rPr lang="ru-RU" altLang="ru-RU" sz="1800" b="1" dirty="0">
                <a:solidFill>
                  <a:srgbClr val="660066"/>
                </a:solidFill>
              </a:rPr>
              <a:t> Елизавета – 66 б. (учитель: </a:t>
            </a:r>
            <a:r>
              <a:rPr lang="ru-RU" altLang="ru-RU" sz="1800" b="1" dirty="0" err="1">
                <a:solidFill>
                  <a:srgbClr val="660066"/>
                </a:solidFill>
              </a:rPr>
              <a:t>Лойченко</a:t>
            </a:r>
            <a:r>
              <a:rPr lang="ru-RU" altLang="ru-RU" sz="1800" b="1" dirty="0">
                <a:solidFill>
                  <a:srgbClr val="660066"/>
                </a:solidFill>
              </a:rPr>
              <a:t> А.Б.)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Максимальный балл: 66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Минимальный балл: 65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279AD71-F44F-4ED8-AB7E-789C5741A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solidFill>
                  <a:srgbClr val="FF0000"/>
                </a:solidFill>
              </a:rPr>
              <a:t>Результаты ЕГЭ по физике,</a:t>
            </a:r>
            <a:br>
              <a:rPr lang="ru-RU" altLang="ru-RU" sz="2800" b="1" dirty="0">
                <a:solidFill>
                  <a:srgbClr val="FF0000"/>
                </a:solidFill>
              </a:rPr>
            </a:br>
            <a:r>
              <a:rPr lang="ru-RU" altLang="ru-RU" sz="2800" b="1" dirty="0">
                <a:solidFill>
                  <a:srgbClr val="FF0000"/>
                </a:solidFill>
              </a:rPr>
              <a:t> биологии, информатике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E3A6B39-4CB2-4876-B856-2E3CF0DE5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9220" name="Rectangle 5">
            <a:extLst>
              <a:ext uri="{FF2B5EF4-FFF2-40B4-BE49-F238E27FC236}">
                <a16:creationId xmlns:a16="http://schemas.microsoft.com/office/drawing/2014/main" id="{40441C72-0C15-4FB8-9E0B-0F987BA73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6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9221" name="Text Box 8">
            <a:extLst>
              <a:ext uri="{FF2B5EF4-FFF2-40B4-BE49-F238E27FC236}">
                <a16:creationId xmlns:a16="http://schemas.microsoft.com/office/drawing/2014/main" id="{06C37387-E095-4548-92BB-6B882EEAD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124744"/>
            <a:ext cx="7615238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Физика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Выбрали:6%  выпускников (1 обучающийся)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Средний балл : 60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Учитель: Абрамова Н.А.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Биология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Выбрали: 6 % выпускников (1 обучающийся)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Средний балл: 66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Учитель: Гапонова О.Н.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Информатика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3333FF"/>
                </a:solidFill>
              </a:rPr>
              <a:t>Выбрали: 6% выпускников (1 обучающийся)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Средний балл: 45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 dirty="0">
                <a:solidFill>
                  <a:srgbClr val="660066"/>
                </a:solidFill>
              </a:rPr>
              <a:t>Учитель: Гасанов Э.В.</a:t>
            </a:r>
          </a:p>
        </p:txBody>
      </p:sp>
    </p:spTree>
    <p:extLst>
      <p:ext uri="{BB962C8B-B14F-4D97-AF65-F5344CB8AC3E}">
        <p14:creationId xmlns:p14="http://schemas.microsoft.com/office/powerpoint/2010/main" val="497676387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785</Words>
  <Application>Microsoft Office PowerPoint</Application>
  <PresentationFormat>Экран (4:3)</PresentationFormat>
  <Paragraphs>110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Оформление по умолчанию</vt:lpstr>
      <vt:lpstr>Диаграмма</vt:lpstr>
      <vt:lpstr>РЕЗУЛЬТАТЫ  государственной итоговой аттестации в АНОО  «Школа Сосны» в 2021 году</vt:lpstr>
      <vt:lpstr>Результаты ЕГЭ АНОО «Школа Сосны»  2021 год</vt:lpstr>
      <vt:lpstr>Выпускники, получившие 100 баллов на ЕГЭ</vt:lpstr>
      <vt:lpstr>Выпускники, получившие высокие баллы при сдаче ЕГЭ</vt:lpstr>
      <vt:lpstr>Выпускники, получившие высокие баллы при сдаче ЕГЭ</vt:lpstr>
      <vt:lpstr>Выпускники, получившие высокие баллы при сдаче ЕГЭ</vt:lpstr>
      <vt:lpstr>Выпускники, получившие высокие баллы при сдаче ЕГЭ</vt:lpstr>
      <vt:lpstr>Выпускники, получившие высокие баллы при сдаче ЕГЭ</vt:lpstr>
      <vt:lpstr>Результаты ЕГЭ по физике,  биологии, информатике</vt:lpstr>
      <vt:lpstr>Поступление в высшие учебные заведения</vt:lpstr>
      <vt:lpstr>В 2020-2021 учебном году ГИА-9 проходила  по 2 предметам: русскому языку и математике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Вероника</dc:creator>
  <cp:lastModifiedBy>workingplace.cta@gmail.com</cp:lastModifiedBy>
  <cp:revision>57</cp:revision>
  <cp:lastPrinted>2018-08-29T12:28:05Z</cp:lastPrinted>
  <dcterms:created xsi:type="dcterms:W3CDTF">2016-08-25T15:41:15Z</dcterms:created>
  <dcterms:modified xsi:type="dcterms:W3CDTF">2021-11-01T18:47:16Z</dcterms:modified>
</cp:coreProperties>
</file>