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DDF9DE"/>
    <a:srgbClr val="E5E7F1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4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BCB6C-92E3-4DC6-BA57-763818F74351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D77A-2BAA-41EB-B018-B8653869ED8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834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C0F5-234B-49D2-A009-D135A545653C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5969-DA4F-4597-A46C-2C957863C27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891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59596-842A-426D-8E5D-1A527A91DFE6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D42F-3F9B-409D-815A-0419FB8552F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202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5E8A-63F3-47CB-B4B1-8B9F411C7988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5814AE-1578-449A-B8BA-646F85619A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533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9B308-E1A9-44E1-B8FC-436E7C213955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2CB0-5BC0-4398-908B-B0A599F9207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1641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9304-37C0-4544-B9F1-75EE5EC30BB7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CD81A7-7AA9-4D10-A6DF-DE0A98B733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8688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FD54-405F-4BDF-8D82-FDF785A92186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40176B-500E-4B4C-8568-917F7811604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7332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5379-A76A-421C-9A5C-B9DACDC22F52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F0F3-A361-4840-94FC-1500AAC27B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3532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B74F-01F7-4CBE-89A3-4ED72DCCDF8E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7DEA-96F3-4D6A-B3F2-2318D3AE3B9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429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BEBF-CF8F-440E-BDAD-7271EEA58842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31FD-8AF0-4594-8424-FD1F60D9924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842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48F7-02DC-4F05-B460-9D38E3031129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ED70E-0FB5-4B73-88DF-688343072C6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166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748E-E7A5-4A40-AE49-780B3BEE19B8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E95F-8705-4183-AFDA-EE1BFE68E0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5097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2442-593E-43F3-B298-A589D291AD17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CF00-64BD-4D60-B402-93CFA8149F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525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1C53-482E-4F94-A5D6-1B19488A0EB7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C7C7-4FCE-4B2E-A3D8-CE6FEBFC23A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446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811C5-7CF1-4104-B8B3-D03164DB029E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7CD1-32B4-41AB-B9D6-9895AE970ED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401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3EAF8-720B-46B7-8E3B-280F2D369F25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0037-1541-434A-A6B0-CDB3BC366F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409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4C4B5-393A-4E9C-B73F-AA9F550F5DCF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20B9-3565-409B-8208-9A026146F77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441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F5F107-98F6-41DD-884B-0316067F6E52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 smtClean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7C82B9E-6FF2-412F-BA36-2B60D8927A3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6" r:id="rId12"/>
    <p:sldLayoutId id="2147483683" r:id="rId13"/>
    <p:sldLayoutId id="2147483687" r:id="rId14"/>
    <p:sldLayoutId id="2147483688" r:id="rId15"/>
    <p:sldLayoutId id="2147483684" r:id="rId16"/>
    <p:sldLayoutId id="2147483685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498600" y="1447800"/>
            <a:ext cx="8824913" cy="3328988"/>
          </a:xfrm>
        </p:spPr>
        <p:txBody>
          <a:bodyPr/>
          <a:lstStyle/>
          <a:p>
            <a:pPr algn="ctr" eaLnBrk="1" hangingPunct="1"/>
            <a:r>
              <a:rPr lang="ru-RU" altLang="ru-RU" sz="4400" b="1" smtClean="0">
                <a:solidFill>
                  <a:srgbClr val="FF0000"/>
                </a:solidFill>
              </a:rPr>
              <a:t>Итоги государственной итоговой аттестации в АНОО «Школа Сосны»</a:t>
            </a:r>
            <a:br>
              <a:rPr lang="ru-RU" altLang="ru-RU" sz="4400" b="1" smtClean="0">
                <a:solidFill>
                  <a:srgbClr val="FF0000"/>
                </a:solidFill>
              </a:rPr>
            </a:br>
            <a:r>
              <a:rPr lang="ru-RU" altLang="ru-RU" sz="4400" b="1" smtClean="0">
                <a:solidFill>
                  <a:srgbClr val="FF0000"/>
                </a:solidFill>
              </a:rPr>
              <a:t>в 2016-2017 учебном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1103313" y="800100"/>
            <a:ext cx="9678987" cy="54483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sz="2800" b="1" smtClean="0">
                <a:solidFill>
                  <a:schemeClr val="accent2"/>
                </a:solidFill>
              </a:rPr>
              <a:t>Лучшие результаты по итогам ОГЭ</a:t>
            </a:r>
          </a:p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ru-RU" sz="2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solidFill>
                  <a:srgbClr val="0099CC"/>
                </a:solidFill>
              </a:rPr>
              <a:t>Русский язык : </a:t>
            </a:r>
            <a:r>
              <a:rPr lang="ru-RU" altLang="ru-RU" b="1" smtClean="0">
                <a:solidFill>
                  <a:schemeClr val="accent1"/>
                </a:solidFill>
              </a:rPr>
              <a:t>Кабанова Нина      – 38 из 39б.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b="1" smtClean="0">
                <a:solidFill>
                  <a:schemeClr val="accent1"/>
                </a:solidFill>
              </a:rPr>
              <a:t>                              Кузовникова Анна – 38 из 39б.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b="1" smtClean="0">
                <a:solidFill>
                  <a:schemeClr val="accent1"/>
                </a:solidFill>
              </a:rPr>
              <a:t>                              Шутова Надежда  -  36 из 39б.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b="1" smtClean="0">
                <a:solidFill>
                  <a:srgbClr val="0099CC"/>
                </a:solidFill>
              </a:rPr>
              <a:t>        </a:t>
            </a:r>
            <a:r>
              <a:rPr lang="ru-RU" altLang="ru-RU" b="1" smtClean="0"/>
              <a:t>Учитель: Лойченко Алла Борисовна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b="1" smtClean="0"/>
              <a:t>                              </a:t>
            </a:r>
            <a:r>
              <a:rPr lang="ru-RU" altLang="ru-RU" b="1" smtClean="0">
                <a:solidFill>
                  <a:schemeClr val="accent1"/>
                </a:solidFill>
              </a:rPr>
              <a:t>Коневин Исса         - 38 из 39б.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b="1" smtClean="0"/>
              <a:t>        Учитель: Плотникова Галина Григорьевна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solidFill>
                  <a:srgbClr val="0099CC"/>
                </a:solidFill>
              </a:rPr>
              <a:t>Математика:</a:t>
            </a:r>
            <a:r>
              <a:rPr lang="ru-RU" altLang="ru-RU" b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b="1" smtClean="0"/>
              <a:t>                              </a:t>
            </a:r>
            <a:r>
              <a:rPr lang="ru-RU" altLang="ru-RU" b="1" smtClean="0">
                <a:solidFill>
                  <a:schemeClr val="accent1"/>
                </a:solidFill>
              </a:rPr>
              <a:t>Ноздрин 32б. Алексей    - 28 из 32 баллов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b="1" smtClean="0">
                <a:solidFill>
                  <a:schemeClr val="accent1"/>
                </a:solidFill>
              </a:rPr>
              <a:t>        </a:t>
            </a:r>
            <a:r>
              <a:rPr lang="ru-RU" altLang="ru-RU" b="1" smtClean="0"/>
              <a:t>Учитель: Великая Людмила Ивановна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b="1" smtClean="0"/>
              <a:t>        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b="1" smtClean="0"/>
              <a:t>                           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ru-RU" alt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1117600" y="660400"/>
            <a:ext cx="9748838" cy="560228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99CC"/>
                </a:solidFill>
              </a:rPr>
              <a:t>Английский язык:  </a:t>
            </a:r>
            <a:r>
              <a:rPr lang="ru-RU" altLang="ru-RU" sz="2000" b="1" smtClean="0">
                <a:solidFill>
                  <a:schemeClr val="accent1"/>
                </a:solidFill>
              </a:rPr>
              <a:t>Фиданян Денис      - 70 из 70 баллов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ru-RU" altLang="ru-RU" b="1" smtClean="0">
                <a:solidFill>
                  <a:schemeClr val="accent1"/>
                </a:solidFill>
              </a:rPr>
              <a:t>                                            Кузовникова Анна – 69 из 70 баллов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ru-RU" altLang="ru-RU" b="1" smtClean="0">
                <a:solidFill>
                  <a:schemeClr val="accent1"/>
                </a:solidFill>
              </a:rPr>
              <a:t>                                            Шутова Надежда  - 68 из 70 баллов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ru-RU" altLang="ru-RU" b="1" smtClean="0">
                <a:solidFill>
                  <a:schemeClr val="accent1"/>
                </a:solidFill>
              </a:rPr>
              <a:t>                                            Кабанова Нина      - 68 из 70 баллов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ru-RU" altLang="ru-RU" b="1" smtClean="0">
                <a:solidFill>
                  <a:schemeClr val="accent1"/>
                </a:solidFill>
              </a:rPr>
              <a:t>                                            Макеев Савва        - 67 из 70 баллов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ru-RU" altLang="ru-RU" b="1" smtClean="0">
                <a:solidFill>
                  <a:srgbClr val="0099CC"/>
                </a:solidFill>
              </a:rPr>
              <a:t>           </a:t>
            </a:r>
            <a:r>
              <a:rPr lang="ru-RU" altLang="ru-RU" b="1" smtClean="0"/>
              <a:t>Учитель: Шарапова Вероника Николаевна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ru-RU" altLang="ru-RU" b="1" smtClean="0">
                <a:solidFill>
                  <a:srgbClr val="0099CC"/>
                </a:solidFill>
              </a:rPr>
              <a:t>                                            </a:t>
            </a:r>
            <a:r>
              <a:rPr lang="ru-RU" altLang="ru-RU" b="1" smtClean="0">
                <a:solidFill>
                  <a:schemeClr val="accent1"/>
                </a:solidFill>
              </a:rPr>
              <a:t>Ноздрин Алексей  - 66 из 70 баллов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ru-RU" altLang="ru-RU" b="1" smtClean="0">
                <a:solidFill>
                  <a:srgbClr val="0099CC"/>
                </a:solidFill>
              </a:rPr>
              <a:t>          </a:t>
            </a:r>
            <a:r>
              <a:rPr lang="ru-RU" altLang="ru-RU" b="1" smtClean="0"/>
              <a:t>Учитель: Дергаева Лариса Магомедовна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ru-RU" altLang="ru-RU" b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b="1" smtClean="0">
                <a:solidFill>
                  <a:srgbClr val="0099CC"/>
                </a:solidFill>
              </a:rPr>
              <a:t>Обществознание:</a:t>
            </a:r>
            <a:r>
              <a:rPr lang="ru-RU" altLang="ru-RU" b="1" smtClean="0"/>
              <a:t>      </a:t>
            </a:r>
            <a:r>
              <a:rPr lang="ru-RU" altLang="ru-RU" b="1" smtClean="0">
                <a:solidFill>
                  <a:schemeClr val="accent1"/>
                </a:solidFill>
              </a:rPr>
              <a:t>Кузовникова Анна – 35 из 39 баллов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ru-RU" altLang="ru-RU" b="1" smtClean="0"/>
              <a:t>          Учитель: Горшкова Ольга Юрьевна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smtClean="0">
                <a:solidFill>
                  <a:srgbClr val="0099CC"/>
                </a:solidFill>
              </a:rPr>
              <a:t>География:</a:t>
            </a:r>
            <a:r>
              <a:rPr lang="ru-RU" altLang="ru-RU" b="1" smtClean="0"/>
              <a:t>                   </a:t>
            </a:r>
            <a:r>
              <a:rPr lang="ru-RU" altLang="ru-RU" b="1" smtClean="0">
                <a:solidFill>
                  <a:schemeClr val="accent1"/>
                </a:solidFill>
              </a:rPr>
              <a:t>Коневин Исса        -  28 из 32 баллов</a:t>
            </a:r>
          </a:p>
          <a:p>
            <a:pPr eaLnBrk="1" hangingPunct="1">
              <a:lnSpc>
                <a:spcPct val="80000"/>
              </a:lnSpc>
            </a:pPr>
            <a:endParaRPr lang="ru-RU" altLang="ru-RU" b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ru-RU" altLang="ru-RU" b="1" smtClean="0"/>
              <a:t>          Учитель: Гараева Юлия Николаевна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ru-RU" altLang="ru-RU" b="1" smtClean="0"/>
          </a:p>
          <a:p>
            <a:pPr algn="ctr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ru-RU" altLang="ru-RU" sz="1800" b="1" smtClean="0"/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ru-RU" altLang="ru-RU" sz="1800" b="1" smtClean="0"/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ru-RU" altLang="ru-RU" sz="800" b="1" smtClean="0">
                <a:solidFill>
                  <a:srgbClr val="0099CC"/>
                </a:solidFill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703263" y="588963"/>
            <a:ext cx="4359275" cy="48561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u-RU" altLang="ru-RU" sz="3200" b="1" smtClean="0">
                <a:solidFill>
                  <a:schemeClr val="accent2"/>
                </a:solidFill>
              </a:rPr>
              <a:t>Желаем вам, дорогие ребята, дальнейших успехов в учебе и интересной, наполненной яркими событиями и новыми знаниями, школьной жизни!</a:t>
            </a:r>
          </a:p>
          <a:p>
            <a:pPr eaLnBrk="1" hangingPunct="1">
              <a:lnSpc>
                <a:spcPct val="90000"/>
              </a:lnSpc>
            </a:pPr>
            <a:endParaRPr lang="ru-RU" altLang="ru-RU" sz="3200" smtClean="0"/>
          </a:p>
        </p:txBody>
      </p:sp>
      <p:pic>
        <p:nvPicPr>
          <p:cNvPr id="17411" name="Picture 17" descr="red-and-yellow-autumn-leave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61087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</a:rPr>
              <a:t>Анализ результатов ЕГЭ по общеобразовательным предметам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054100" y="1524000"/>
            <a:ext cx="10210800" cy="47244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МАТЕМАТИКА (БАЗОВЫЙ УРОВЕНЬ): </a:t>
            </a:r>
            <a:r>
              <a:rPr lang="ru-RU" altLang="ru-RU" smtClean="0"/>
              <a:t>средний балл  –  </a:t>
            </a:r>
            <a:r>
              <a:rPr lang="ru-RU" altLang="ru-RU" smtClean="0">
                <a:solidFill>
                  <a:srgbClr val="FF0000"/>
                </a:solidFill>
              </a:rPr>
              <a:t>4.7</a:t>
            </a:r>
          </a:p>
          <a:p>
            <a:pPr eaLnBrk="1" hangingPunct="1"/>
            <a:r>
              <a:rPr lang="ru-RU" altLang="ru-RU" smtClean="0"/>
              <a:t>                        Одинцовский муниципальный район –  4.3</a:t>
            </a:r>
          </a:p>
          <a:p>
            <a:pPr eaLnBrk="1" hangingPunct="1"/>
            <a:r>
              <a:rPr lang="ru-RU" altLang="ru-RU" smtClean="0"/>
              <a:t>Оценку «5» получили 9 выпускников из 13. </a:t>
            </a:r>
          </a:p>
          <a:p>
            <a:pPr eaLnBrk="1" hangingPunct="1"/>
            <a:r>
              <a:rPr lang="ru-RU" altLang="ru-RU" smtClean="0"/>
              <a:t>Учителя: Хайруллина Фавзия Узбековна, Великая Людмила Ивановна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МАТЕМАТИКА (ПРОФИЛЬНЫЙ УРОВЕНЬ): </a:t>
            </a:r>
            <a:r>
              <a:rPr lang="ru-RU" altLang="ru-RU" smtClean="0"/>
              <a:t>средний балл – </a:t>
            </a:r>
            <a:r>
              <a:rPr lang="ru-RU" altLang="ru-RU" smtClean="0">
                <a:solidFill>
                  <a:srgbClr val="FF0000"/>
                </a:solidFill>
              </a:rPr>
              <a:t>51.3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                        </a:t>
            </a:r>
            <a:r>
              <a:rPr lang="ru-RU" altLang="ru-RU" smtClean="0"/>
              <a:t>Одинцовский муниципальный район – 46.23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Паушок Сергей: 68%, Горовой Олег: 68%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РУССКИЙ ЯЗЫК: </a:t>
            </a:r>
            <a:r>
              <a:rPr lang="ru-RU" altLang="ru-RU" smtClean="0"/>
              <a:t>средний балл -  </a:t>
            </a:r>
            <a:r>
              <a:rPr lang="ru-RU" altLang="ru-RU" smtClean="0">
                <a:solidFill>
                  <a:srgbClr val="FF0000"/>
                </a:solidFill>
              </a:rPr>
              <a:t>74.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                        </a:t>
            </a:r>
            <a:r>
              <a:rPr lang="ru-RU" altLang="ru-RU" smtClean="0"/>
              <a:t>Одинцовский муниципальный район – 70.3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Глазкова Валерия, Кондратьева Елизавета, Горовой Олег : 93%</a:t>
            </a:r>
          </a:p>
          <a:p>
            <a:pPr eaLnBrk="1" hangingPunct="1"/>
            <a:r>
              <a:rPr lang="ru-RU" altLang="ru-RU" smtClean="0"/>
              <a:t>Учитель: Плотникова Галина Григорьевна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1092200" y="533400"/>
            <a:ext cx="9263063" cy="56388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Паушок Сергей: 81%</a:t>
            </a:r>
          </a:p>
          <a:p>
            <a:pPr eaLnBrk="1" hangingPunct="1"/>
            <a:r>
              <a:rPr lang="ru-RU" altLang="ru-RU" smtClean="0"/>
              <a:t>Учитель: Перкова Анна Трофимовна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ОБЩЕСТВОЗНАНИЕ: </a:t>
            </a:r>
            <a:r>
              <a:rPr lang="ru-RU" altLang="ru-RU" smtClean="0"/>
              <a:t>средний балл – </a:t>
            </a:r>
            <a:r>
              <a:rPr lang="ru-RU" altLang="ru-RU" smtClean="0">
                <a:solidFill>
                  <a:srgbClr val="FF0000"/>
                </a:solidFill>
              </a:rPr>
              <a:t>59.3</a:t>
            </a:r>
          </a:p>
          <a:p>
            <a:pPr eaLnBrk="1" hangingPunct="1"/>
            <a:r>
              <a:rPr lang="ru-RU" altLang="ru-RU" smtClean="0"/>
              <a:t>                                Одинцовский муниципальный район – 55.4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Глазкова Валерия: 74%, Паушок Сергей: 67%</a:t>
            </a:r>
          </a:p>
          <a:p>
            <a:pPr eaLnBrk="1" hangingPunct="1"/>
            <a:r>
              <a:rPr lang="ru-RU" altLang="ru-RU" smtClean="0"/>
              <a:t>Учитель: Горшкова Ольга Юрьевна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АНГЛИЙСКИЙ ЯЗЫК</a:t>
            </a:r>
            <a:r>
              <a:rPr lang="ru-RU" altLang="ru-RU" smtClean="0"/>
              <a:t>: средний балл – </a:t>
            </a:r>
            <a:r>
              <a:rPr lang="ru-RU" altLang="ru-RU" smtClean="0">
                <a:solidFill>
                  <a:srgbClr val="FF0000"/>
                </a:solidFill>
              </a:rPr>
              <a:t>74.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                               </a:t>
            </a:r>
            <a:r>
              <a:rPr lang="ru-RU" altLang="ru-RU" smtClean="0"/>
              <a:t>Одинцовский муниципальный район – 74.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Паушок Сергей: 90%, Горовой Олег: 81%</a:t>
            </a:r>
          </a:p>
          <a:p>
            <a:pPr eaLnBrk="1" hangingPunct="1"/>
            <a:r>
              <a:rPr lang="ru-RU" altLang="ru-RU" smtClean="0"/>
              <a:t>Учитель: Козлова Ольга Алексеевна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Штракс Александр: 82%, Поляков Михаил: 81%</a:t>
            </a:r>
          </a:p>
          <a:p>
            <a:pPr eaLnBrk="1" hangingPunct="1"/>
            <a:r>
              <a:rPr lang="ru-RU" altLang="ru-RU" smtClean="0"/>
              <a:t>Учитель: Трухан Алина Анатольевна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709613" y="795338"/>
            <a:ext cx="10250487" cy="5668962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ФИЗИКА: </a:t>
            </a:r>
            <a:r>
              <a:rPr lang="ru-RU" altLang="ru-RU" smtClean="0"/>
              <a:t>средний балл- </a:t>
            </a:r>
            <a:r>
              <a:rPr lang="ru-RU" altLang="ru-RU" smtClean="0">
                <a:solidFill>
                  <a:srgbClr val="FF0000"/>
                </a:solidFill>
              </a:rPr>
              <a:t>62</a:t>
            </a:r>
            <a:r>
              <a:rPr lang="ru-RU" altLang="ru-RU" smtClean="0"/>
              <a:t>.</a:t>
            </a:r>
          </a:p>
          <a:p>
            <a:pPr eaLnBrk="1" hangingPunct="1"/>
            <a:r>
              <a:rPr lang="ru-RU" altLang="ru-RU" smtClean="0"/>
              <a:t>                Одинцовский муниципальный район: 56.07.</a:t>
            </a:r>
          </a:p>
          <a:p>
            <a:pPr eaLnBrk="1" hangingPunct="1"/>
            <a:r>
              <a:rPr lang="ru-RU" altLang="ru-RU" smtClean="0"/>
              <a:t>Учитель: Абрамова Нина Александровна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ИСТОРИЯ: </a:t>
            </a:r>
            <a:r>
              <a:rPr lang="ru-RU" altLang="ru-RU" smtClean="0"/>
              <a:t>средний балл – </a:t>
            </a:r>
            <a:r>
              <a:rPr lang="ru-RU" altLang="ru-RU" smtClean="0">
                <a:solidFill>
                  <a:srgbClr val="FF0000"/>
                </a:solidFill>
              </a:rPr>
              <a:t>61.2</a:t>
            </a:r>
          </a:p>
          <a:p>
            <a:pPr eaLnBrk="1" hangingPunct="1"/>
            <a:r>
              <a:rPr lang="ru-RU" altLang="ru-RU" smtClean="0"/>
              <a:t>                Одинцовский муниципальный район: 54.8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Поляков Михаил: 70%.</a:t>
            </a:r>
          </a:p>
          <a:p>
            <a:pPr eaLnBrk="1" hangingPunct="1"/>
            <a:r>
              <a:rPr lang="ru-RU" altLang="ru-RU" smtClean="0"/>
              <a:t>Учитель: Бабакова Татьяна Степановна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47825" y="657225"/>
            <a:ext cx="9405938" cy="1400175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</a:rPr>
              <a:t>РЕЗУЛЬТАТЫ ЕГЭ 2017 в СРАВНЕНИИ с 2016 </a:t>
            </a:r>
          </a:p>
        </p:txBody>
      </p:sp>
      <p:graphicFrame>
        <p:nvGraphicFramePr>
          <p:cNvPr id="10243" name="Диаграмма 5"/>
          <p:cNvGraphicFramePr>
            <a:graphicFrameLocks/>
          </p:cNvGraphicFramePr>
          <p:nvPr/>
        </p:nvGraphicFramePr>
        <p:xfrm>
          <a:off x="965200" y="1306513"/>
          <a:ext cx="10564813" cy="472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3" imgW="10565284" imgH="4730906" progId="Excel.Chart.8">
                  <p:embed/>
                </p:oleObj>
              </mc:Choice>
              <mc:Fallback>
                <p:oleObj r:id="rId3" imgW="10565284" imgH="4730906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306513"/>
                        <a:ext cx="10564813" cy="472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95413" y="300038"/>
            <a:ext cx="10013950" cy="1501775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Поступление выпускников в ВУЗы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090613" y="1265238"/>
            <a:ext cx="10229850" cy="480536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</a:rPr>
              <a:t>МГУ им. М.В. Ломоносова</a:t>
            </a:r>
            <a:r>
              <a:rPr lang="ru-RU" altLang="ru-RU" sz="3200" b="1" smtClean="0"/>
              <a:t> </a:t>
            </a:r>
            <a:r>
              <a:rPr lang="ru-RU" altLang="ru-RU" sz="3200" b="1" smtClean="0">
                <a:solidFill>
                  <a:schemeClr val="accent1"/>
                </a:solidFill>
              </a:rPr>
              <a:t>–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sz="3200" b="1" smtClean="0"/>
              <a:t>               </a:t>
            </a:r>
            <a:r>
              <a:rPr lang="ru-RU" altLang="ru-RU" b="1" smtClean="0"/>
              <a:t>Глазкова Валерия (юридический факультет),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b="1" smtClean="0"/>
              <a:t>                        Кондратьева Елизавета (юридический факультет),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b="1" smtClean="0"/>
              <a:t>                        Болтунов Александр (Высшая школа гос.аудита)</a:t>
            </a:r>
          </a:p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</a:rPr>
              <a:t>НИИ Высшая Школа Экономики -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sz="3200" b="1" smtClean="0"/>
              <a:t>    </a:t>
            </a:r>
            <a:r>
              <a:rPr lang="ru-RU" altLang="ru-RU" b="1" smtClean="0"/>
              <a:t>                 Паушок Сергей (МИЭФ – Международный Институт Экономики и Финансов)</a:t>
            </a:r>
          </a:p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</a:rPr>
              <a:t>МГИМО </a:t>
            </a:r>
            <a:r>
              <a:rPr lang="ru-RU" altLang="ru-RU" b="1" smtClean="0">
                <a:solidFill>
                  <a:schemeClr val="accent1"/>
                </a:solidFill>
              </a:rPr>
              <a:t>г.Москва-</a:t>
            </a:r>
            <a:r>
              <a:rPr lang="ru-RU" altLang="ru-RU" b="1" smtClean="0"/>
              <a:t> Поляков Михаил (Управление и политика);</a:t>
            </a:r>
          </a:p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</a:rPr>
              <a:t>МГИМО </a:t>
            </a:r>
            <a:r>
              <a:rPr lang="ru-RU" altLang="ru-RU" b="1" smtClean="0">
                <a:solidFill>
                  <a:schemeClr val="accent1"/>
                </a:solidFill>
              </a:rPr>
              <a:t>г. Одинцово-</a:t>
            </a:r>
            <a:r>
              <a:rPr lang="ru-RU" altLang="ru-RU" b="1" smtClean="0"/>
              <a:t> Карамалак Артем (Международный бизнес и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sz="3200" b="1" smtClean="0"/>
              <a:t>                 </a:t>
            </a:r>
            <a:r>
              <a:rPr lang="ru-RU" altLang="ru-RU" b="1" smtClean="0"/>
              <a:t>управление инновациями)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b="1" smtClean="0"/>
              <a:t>        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468313" y="604838"/>
            <a:ext cx="10280650" cy="522446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</a:rPr>
              <a:t>Британская высшая школа дизайна-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sz="3200" smtClean="0"/>
              <a:t> </a:t>
            </a:r>
            <a:r>
              <a:rPr lang="ru-RU" altLang="ru-RU" smtClean="0"/>
              <a:t>                                       Болотина Юлия</a:t>
            </a:r>
          </a:p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</a:rPr>
              <a:t>МГСУ (Московский государственный строительный университет)-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smtClean="0"/>
              <a:t>                                        Горовой Олег</a:t>
            </a:r>
          </a:p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</a:rPr>
              <a:t>МАДИ (Московский автодорожный институт)-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sz="3200" smtClean="0"/>
              <a:t>                        </a:t>
            </a:r>
            <a:r>
              <a:rPr lang="ru-RU" altLang="ru-RU" smtClean="0"/>
              <a:t>Вальц Даниил</a:t>
            </a:r>
          </a:p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</a:rPr>
              <a:t>Российский экономический университет им. Г. В. Плеханова</a:t>
            </a:r>
            <a:r>
              <a:rPr lang="ru-RU" altLang="ru-RU" sz="3200" smtClean="0"/>
              <a:t> – </a:t>
            </a:r>
            <a:r>
              <a:rPr lang="ru-RU" altLang="ru-RU" smtClean="0"/>
              <a:t>Штракс Александр, Коломейцева Влада.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150100" y="635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ru-RU" altLang="ru-RU" sz="1800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976313" y="338138"/>
            <a:ext cx="9925050" cy="593566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</a:rPr>
              <a:t>МГЮА (Московская государственная юридическая академия)-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sz="3200" b="1" smtClean="0"/>
              <a:t>                        </a:t>
            </a:r>
            <a:r>
              <a:rPr lang="ru-RU" altLang="ru-RU" b="1" smtClean="0"/>
              <a:t>Руцкая Елизавета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ru-RU" b="1" smtClean="0"/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3200" b="1" smtClean="0">
                <a:solidFill>
                  <a:srgbClr val="FF3300"/>
                </a:solidFill>
              </a:rPr>
              <a:t>Успехов вам, реализации всех планов и осуществления надежд,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3200" b="1" smtClean="0">
                <a:solidFill>
                  <a:srgbClr val="FF3300"/>
                </a:solidFill>
              </a:rPr>
              <a:t>дорогие наши выпускники!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3200" b="1" smtClean="0">
                <a:solidFill>
                  <a:srgbClr val="FF3300"/>
                </a:solidFill>
              </a:rPr>
              <a:t>Гордимся вами и любим вас!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97013" y="274638"/>
            <a:ext cx="9404350" cy="140017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99CC"/>
                </a:solidFill>
              </a:rPr>
              <a:t>Итоги ГИА – 9 в 2016-2017 учебном году</a:t>
            </a:r>
          </a:p>
        </p:txBody>
      </p:sp>
      <p:pic>
        <p:nvPicPr>
          <p:cNvPr id="14339" name="Диаграмма 1"/>
          <p:cNvPicPr>
            <a:picLocks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25" y="1604963"/>
            <a:ext cx="9217025" cy="4416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281</TotalTime>
  <Words>577</Words>
  <Application>Microsoft Office PowerPoint</Application>
  <PresentationFormat>Широкоэкранный</PresentationFormat>
  <Paragraphs>91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Wingdings 3</vt:lpstr>
      <vt:lpstr>Calibri</vt:lpstr>
      <vt:lpstr>Ион</vt:lpstr>
      <vt:lpstr>Диаграмма Microsoft Excel</vt:lpstr>
      <vt:lpstr>Итоги государственной итоговой аттестации в АНОО «Школа Сосны» в 2016-2017 учебном году</vt:lpstr>
      <vt:lpstr>Анализ результатов ЕГЭ по общеобразовательным предметам</vt:lpstr>
      <vt:lpstr>Презентация PowerPoint</vt:lpstr>
      <vt:lpstr>Презентация PowerPoint</vt:lpstr>
      <vt:lpstr>РЕЗУЛЬТАТЫ ЕГЭ 2017 в СРАВНЕНИИ с 2016 </vt:lpstr>
      <vt:lpstr>Поступление выпускников в ВУЗы</vt:lpstr>
      <vt:lpstr>Презентация PowerPoint</vt:lpstr>
      <vt:lpstr>Презентация PowerPoint</vt:lpstr>
      <vt:lpstr>Итоги ГИА – 9 в 2016-2017 учебном году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государственной итоговой аттестации в АНОО «Школа Сосны» в 2016-2017 учебном году</dc:title>
  <dc:creator>Учитель</dc:creator>
  <cp:lastModifiedBy>Admin</cp:lastModifiedBy>
  <cp:revision>25</cp:revision>
  <cp:lastPrinted>2017-09-19T05:33:21Z</cp:lastPrinted>
  <dcterms:created xsi:type="dcterms:W3CDTF">2017-09-14T12:59:59Z</dcterms:created>
  <dcterms:modified xsi:type="dcterms:W3CDTF">2018-11-30T08:42:37Z</dcterms:modified>
</cp:coreProperties>
</file>