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7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3" autoAdjust="0"/>
  </p:normalViewPr>
  <p:slideViewPr>
    <p:cSldViewPr>
      <p:cViewPr varScale="1">
        <p:scale>
          <a:sx n="60" d="100"/>
          <a:sy n="6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F44C-34D9-4BFC-9E7B-9D1F40868943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570B-F3E2-4A7D-ABE2-8B44E103F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5F09-C50A-4309-B87E-AF8A2BD00BAF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7F7E-567E-4CC1-80F2-EA03DB0A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0B7940-AE5E-43F2-86CA-D7FE180F08F7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C8307-70EC-45B5-9909-5D0D0934D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569E1-AC9D-40A3-BA38-9074FC45E079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76A31C-C600-4A09-BB55-E7AA9532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05DBDE-A289-4A5B-9E43-A2AE9EFFDAB5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0A952-A1F8-4C4D-9A2F-08C514C78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026C0F-A829-4D67-B559-042B0F9B07C1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98AC5-22A8-4D6F-AAC9-47FF67D8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EEC5-02C3-464E-83AE-C38A4AF0ACFC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86EB-640A-4B2A-B16E-E049019D3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9BE94A-B687-439A-ABBF-164296F40F63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37ADDC-DED9-4853-95F9-27605D476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B24263-B17B-4BD4-B62C-E5D012967843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C9FCF77-50AC-4DCC-BFCA-5BCA2C950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3A0F-2515-4A1A-AC5F-4F3995EBA7B5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5CFD-BB68-496D-BF49-41D802984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74918F3-1CB7-49E5-9F5E-E20B60C3FFE1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D33A9CF-5405-4C8B-9FC7-3FC61A182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69" r:id="rId6"/>
    <p:sldLayoutId id="2147483975" r:id="rId7"/>
    <p:sldLayoutId id="2147483976" r:id="rId8"/>
    <p:sldLayoutId id="2147483968" r:id="rId9"/>
    <p:sldLayoutId id="214748396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539750" y="1268413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dirty="0" smtClean="0">
                <a:effectLst/>
                <a:latin typeface="Arial" charset="0"/>
              </a:rPr>
              <a:t>Метод проекта </a:t>
            </a:r>
            <a:br>
              <a:rPr lang="ru-RU" sz="6600" dirty="0" smtClean="0">
                <a:effectLst/>
                <a:latin typeface="Arial" charset="0"/>
              </a:rPr>
            </a:br>
            <a:r>
              <a:rPr lang="ru-RU" sz="6600" dirty="0" smtClean="0">
                <a:effectLst/>
                <a:latin typeface="Arial" charset="0"/>
              </a:rPr>
              <a:t>в начальной школе.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683568" y="3429000"/>
            <a:ext cx="8002587" cy="2938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dirty="0" smtClean="0">
                <a:latin typeface="Arial" charset="0"/>
              </a:rPr>
              <a:t>Автор: учитель начальных классов </a:t>
            </a:r>
          </a:p>
          <a:p>
            <a:pPr algn="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dirty="0" smtClean="0">
                <a:latin typeface="Arial" charset="0"/>
              </a:rPr>
              <a:t>            </a:t>
            </a:r>
            <a:r>
              <a:rPr lang="ru-RU" sz="2400" dirty="0" smtClean="0">
                <a:latin typeface="Arial" charset="0"/>
              </a:rPr>
              <a:t>АНОО «Школа Сосны»</a:t>
            </a:r>
            <a:endParaRPr lang="ru-RU" sz="2400" dirty="0" smtClean="0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dirty="0" smtClean="0">
                <a:latin typeface="Arial" charset="0"/>
              </a:rPr>
              <a:t>            </a:t>
            </a:r>
            <a:r>
              <a:rPr lang="ru-RU" sz="2400" dirty="0" err="1" smtClean="0">
                <a:latin typeface="Arial" charset="0"/>
              </a:rPr>
              <a:t>Нетёсова</a:t>
            </a:r>
            <a:r>
              <a:rPr lang="ru-RU" sz="2400" dirty="0" smtClean="0">
                <a:latin typeface="Arial" charset="0"/>
              </a:rPr>
              <a:t> Наталья Юрьевна</a:t>
            </a:r>
          </a:p>
          <a:p>
            <a:pPr algn="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dirty="0" smtClean="0">
                <a:latin typeface="Arial" charset="0"/>
              </a:rPr>
              <a:t>            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2436812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700" smtClean="0">
                <a:effectLst/>
              </a:rPr>
              <a:t>Основные условия применения метода проекта: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395288" y="2133600"/>
            <a:ext cx="8291512" cy="3873500"/>
          </a:xfrm>
        </p:spPr>
        <p:txBody>
          <a:bodyPr/>
          <a:lstStyle/>
          <a:p>
            <a:pPr marL="623888" indent="-51435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>
                <a:latin typeface="Arial" charset="0"/>
              </a:rPr>
              <a:t>1.   Существование некой значимой проблемы, требующей решения путём исследовательского (творческого) поиска и применения интегрированного знания.</a:t>
            </a:r>
          </a:p>
          <a:p>
            <a:pPr marL="623888" indent="-51435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>
                <a:latin typeface="Arial" charset="0"/>
              </a:rPr>
              <a:t>2.  Значимость предполагаемых результатов (практическая, теоретическая, познавательная).</a:t>
            </a:r>
          </a:p>
          <a:p>
            <a:pPr marL="623888" indent="-51435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>
                <a:latin typeface="Arial" charset="0"/>
              </a:rPr>
              <a:t>3.  Применение исследовательских (творческих) методов при проектировании.</a:t>
            </a:r>
          </a:p>
          <a:p>
            <a:pPr marL="623888" indent="-51435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>
                <a:latin typeface="Arial" charset="0"/>
              </a:rPr>
              <a:t>4.  Структурирование этапов выполнения проекта.</a:t>
            </a:r>
          </a:p>
          <a:p>
            <a:pPr marL="623888" indent="-51435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>
                <a:latin typeface="Arial" charset="0"/>
              </a:rPr>
              <a:t>5.  Самостоятельная деятельность учащихся в ситуации выбора.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18487" cy="57467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chemeClr val="accent1"/>
                </a:solidFill>
              </a:rPr>
              <a:t>1-й этап</a:t>
            </a:r>
            <a:r>
              <a:rPr lang="ru-RU" sz="3600" smtClean="0"/>
              <a:t>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smtClean="0"/>
              <a:t>УЧИТЕЛЬ–ученик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chemeClr val="hlink"/>
                </a:solidFill>
              </a:rPr>
              <a:t>2-й этап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smtClean="0"/>
              <a:t>учитель –УЧЕНИК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chemeClr val="hlink"/>
                </a:solidFill>
              </a:rPr>
              <a:t>3-й этап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smtClean="0"/>
              <a:t>учитель –УЧЕНИК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chemeClr val="accent1"/>
                </a:solidFill>
              </a:rPr>
              <a:t>4-й этап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smtClean="0"/>
              <a:t>УЧИТЕЛЬ–ученик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740150"/>
            <a:ext cx="237966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700" smtClean="0">
                <a:solidFill>
                  <a:srgbClr val="0A47F4"/>
                </a:solidFill>
                <a:effectLst/>
              </a:rPr>
              <a:t>«Посмотри на мир чужими глазами».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i="1" smtClean="0"/>
              <a:t>«Утром небо покрылось черными тучами, и пошел снег. Крупные снежные хлопья падали на дома, деревья, тротуары, газоны, дороги…»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2400" i="1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i="1" smtClean="0">
                <a:solidFill>
                  <a:schemeClr val="tx2"/>
                </a:solidFill>
              </a:rPr>
              <a:t>«Возле подъезда нашего дома рабочие вырыли большую траншею. Они уже второй день чинят лежащие там трубы…»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24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smtClean="0"/>
              <a:t> </a:t>
            </a:r>
            <a:r>
              <a:rPr lang="ru-RU" sz="2400" i="1" smtClean="0"/>
              <a:t>«Хомячок по кличке Ероша жил дома у Сережи уже два года. Он был очень ласковым и миролюбивым. Но однажды, когда Ероша мирно спал, прибежавший из школы Серёжа неожиданно схватил его рукой. Длинные и острые зубы зверька машинально впились в указательный палец мальчика…»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A47F4"/>
                </a:solidFill>
                <a:effectLst/>
              </a:rPr>
              <a:t>«Давайте вместе подумаем»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68313" y="2205038"/>
            <a:ext cx="8218487" cy="3802062"/>
          </a:xfrm>
        </p:spPr>
        <p:txBody>
          <a:bodyPr/>
          <a:lstStyle/>
          <a:p>
            <a:pPr eaLnBrk="1" hangingPunct="1"/>
            <a:r>
              <a:rPr lang="ru-RU" sz="3200" smtClean="0"/>
              <a:t>Как птицы узнают дорогу на юг?</a:t>
            </a:r>
          </a:p>
          <a:p>
            <a:pPr eaLnBrk="1" hangingPunct="1"/>
            <a:r>
              <a:rPr lang="ru-RU" sz="3200" smtClean="0"/>
              <a:t>Почему течёт вода?</a:t>
            </a:r>
          </a:p>
          <a:p>
            <a:pPr eaLnBrk="1" hangingPunct="1"/>
            <a:r>
              <a:rPr lang="ru-RU" sz="3200" smtClean="0"/>
              <a:t>Почему дует ветер?</a:t>
            </a:r>
          </a:p>
          <a:p>
            <a:pPr eaLnBrk="1" hangingPunct="1"/>
            <a:r>
              <a:rPr lang="ru-RU" sz="3200" smtClean="0"/>
              <a:t>Почему металлические самолеты летают? и др.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 cstate="print"/>
          <a:srcRect l="15750" t="31500" r="15750" b="15750"/>
          <a:stretch>
            <a:fillRect/>
          </a:stretch>
        </p:blipFill>
        <p:spPr bwMode="auto">
          <a:xfrm>
            <a:off x="4427538" y="4457700"/>
            <a:ext cx="41544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468313" y="-387350"/>
            <a:ext cx="8218487" cy="18049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effectLst/>
              </a:rPr>
              <a:t> </a:t>
            </a:r>
            <a:r>
              <a:rPr lang="ru-RU" smtClean="0">
                <a:solidFill>
                  <a:schemeClr val="hlink"/>
                </a:solidFill>
                <a:effectLst/>
              </a:rPr>
              <a:t>Идеи проектов.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8229600" cy="4525962"/>
          </a:xfrm>
        </p:spPr>
        <p:txBody>
          <a:bodyPr/>
          <a:lstStyle/>
          <a:p>
            <a:pPr marL="623888" indent="-514350" eaLnBrk="1" hangingPunct="1">
              <a:buFont typeface="Wingdings 3" pitchFamily="18" charset="2"/>
              <a:buNone/>
            </a:pPr>
            <a:r>
              <a:rPr lang="ru-RU" smtClean="0"/>
              <a:t>1. </a:t>
            </a:r>
            <a:r>
              <a:rPr lang="ru-RU" b="1" smtClean="0"/>
              <a:t>Проекты – наблюдения.</a:t>
            </a:r>
          </a:p>
          <a:p>
            <a:pPr marL="623888" indent="-514350" eaLnBrk="1" hangingPunct="1">
              <a:buFont typeface="Wingdings 3" pitchFamily="18" charset="2"/>
              <a:buNone/>
            </a:pPr>
            <a:r>
              <a:rPr lang="ru-RU" smtClean="0"/>
              <a:t>2. </a:t>
            </a:r>
            <a:r>
              <a:rPr lang="ru-RU" b="1" smtClean="0"/>
              <a:t>Проект-рассказ (</a:t>
            </a:r>
            <a:r>
              <a:rPr lang="ru-RU" sz="2400" smtClean="0"/>
              <a:t>устный рассказ (придуманная фантастическая история на заданную (выбранную) тему, рассказ-наблюдение, патриотические, исторические,  географические, природоведческие и другие рассказы), рассказ-песня, музыкальный рассказ, рассказ-картина. </a:t>
            </a:r>
          </a:p>
          <a:p>
            <a:pPr marL="623888" indent="-514350" eaLnBrk="1" hangingPunct="1">
              <a:buFont typeface="Wingdings 3" pitchFamily="18" charset="2"/>
              <a:buNone/>
            </a:pPr>
            <a:r>
              <a:rPr lang="ru-RU" sz="2400" b="1" smtClean="0"/>
              <a:t>3.</a:t>
            </a:r>
            <a:r>
              <a:rPr lang="ru-RU" sz="2400" smtClean="0"/>
              <a:t> </a:t>
            </a:r>
            <a:r>
              <a:rPr lang="ru-RU" b="1" smtClean="0"/>
              <a:t>Конструктивные проекты</a:t>
            </a:r>
            <a:r>
              <a:rPr lang="ru-RU" smtClean="0"/>
              <a:t>, в том числе </a:t>
            </a:r>
            <a:r>
              <a:rPr lang="ru-RU" b="1" smtClean="0"/>
              <a:t>проекты игр</a:t>
            </a:r>
            <a:r>
              <a:rPr lang="ru-RU" smtClean="0"/>
              <a:t>. </a:t>
            </a:r>
          </a:p>
          <a:p>
            <a:pPr marL="623888" indent="-514350" eaLnBrk="1" hangingPunct="1">
              <a:buFont typeface="Wingdings 3" pitchFamily="18" charset="2"/>
              <a:buNone/>
            </a:pPr>
            <a:r>
              <a:rPr lang="ru-RU" smtClean="0"/>
              <a:t>4. </a:t>
            </a:r>
            <a:r>
              <a:rPr lang="ru-RU" b="1" smtClean="0"/>
              <a:t>Экскурсионные проекты.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pic>
        <p:nvPicPr>
          <p:cNvPr id="18434" name="Picture 4" descr="Приложение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37075" cy="3402013"/>
          </a:xfrm>
        </p:spPr>
      </p:pic>
      <p:pic>
        <p:nvPicPr>
          <p:cNvPr id="18435" name="Picture 6" descr="Приложение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071813"/>
            <a:ext cx="50419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Приложение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3419475"/>
            <a:ext cx="457358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Приложение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0"/>
            <a:ext cx="46434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700" smtClean="0">
                <a:solidFill>
                  <a:srgbClr val="0A47F4"/>
                </a:solidFill>
                <a:effectLst/>
              </a:rPr>
              <a:t>Плюсы и минусы метода проекта в начальной школе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18487" cy="4881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b="1" smtClean="0">
                <a:solidFill>
                  <a:schemeClr val="accent1"/>
                </a:solidFill>
              </a:rPr>
              <a:t>Плюсы:</a:t>
            </a:r>
            <a:endParaRPr lang="ru-RU" sz="23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+ навыки самообразования и самоконтроля;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+ моделируется реальная технологическая цепочка: задача-результат;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+ навыки групповой деятельности;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+ индивидуальный подход;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+ интерес к познавательной деятельности</a:t>
            </a:r>
            <a:endParaRPr lang="ru-RU" sz="2300" b="1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b="1" smtClean="0">
                <a:solidFill>
                  <a:schemeClr val="hlink"/>
                </a:solidFill>
              </a:rPr>
              <a:t>Минусы:</a:t>
            </a:r>
            <a:endParaRPr lang="ru-RU" sz="23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- возрастает нагрузка на учителя;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- ученик часто попадает в стрессовую ситуацию (переоценка возможностей, технические накладки);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smtClean="0"/>
              <a:t>- психологические коммуникативные проблемы;</a:t>
            </a:r>
            <a:endParaRPr lang="ru-RU" sz="2300" b="1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b="1" smtClean="0"/>
              <a:t>- </a:t>
            </a:r>
            <a:r>
              <a:rPr lang="ru-RU" sz="2300" smtClean="0"/>
              <a:t>проблема субъективной оценки.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8075612" cy="538638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5400" smtClean="0">
                <a:solidFill>
                  <a:schemeClr val="hlink"/>
                </a:solidFill>
                <a:latin typeface="Monotype Corsiva" pitchFamily="66" charset="0"/>
              </a:rPr>
              <a:t>Благодарю за внимание.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205038"/>
            <a:ext cx="58324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366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Метод проекта  в начальной школе.</vt:lpstr>
      <vt:lpstr>Основные условия применения метода проекта:</vt:lpstr>
      <vt:lpstr>Слайд 3</vt:lpstr>
      <vt:lpstr>«Посмотри на мир чужими глазами».</vt:lpstr>
      <vt:lpstr>«Давайте вместе подумаем» </vt:lpstr>
      <vt:lpstr> Идеи проектов.</vt:lpstr>
      <vt:lpstr>Слайд 7</vt:lpstr>
      <vt:lpstr>Плюсы и минусы метода проекта в начальной школе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2а</dc:creator>
  <cp:lastModifiedBy>Пользователь Windows</cp:lastModifiedBy>
  <cp:revision>42</cp:revision>
  <dcterms:created xsi:type="dcterms:W3CDTF">2012-11-26T07:57:57Z</dcterms:created>
  <dcterms:modified xsi:type="dcterms:W3CDTF">2020-02-28T19:06:29Z</dcterms:modified>
</cp:coreProperties>
</file>