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5" r:id="rId8"/>
    <p:sldId id="264" r:id="rId9"/>
    <p:sldId id="259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5а (12)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Низкий</c:v>
                </c:pt>
                <c:pt idx="1">
                  <c:v>Пониженный</c:v>
                </c:pt>
                <c:pt idx="2">
                  <c:v>Базовый</c:v>
                </c:pt>
                <c:pt idx="3">
                  <c:v>Повышенный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0.25</c:v>
                </c:pt>
                <c:pt idx="2">
                  <c:v>0.57999999999999996</c:v>
                </c:pt>
                <c:pt idx="3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5б (9)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Низкий</c:v>
                </c:pt>
                <c:pt idx="1">
                  <c:v>Пониженный</c:v>
                </c:pt>
                <c:pt idx="2">
                  <c:v>Базовый</c:v>
                </c:pt>
                <c:pt idx="3">
                  <c:v>Повышенный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</c:v>
                </c:pt>
                <c:pt idx="1">
                  <c:v>0.11</c:v>
                </c:pt>
                <c:pt idx="2">
                  <c:v>0.78</c:v>
                </c:pt>
                <c:pt idx="3">
                  <c:v>0.11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6а (10)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Низкий</c:v>
                </c:pt>
                <c:pt idx="1">
                  <c:v>Пониженный</c:v>
                </c:pt>
                <c:pt idx="2">
                  <c:v>Базовый</c:v>
                </c:pt>
                <c:pt idx="3">
                  <c:v>Повышенный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0.8</c:v>
                </c:pt>
                <c:pt idx="3">
                  <c:v>0.2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6б (12)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Низкий</c:v>
                </c:pt>
                <c:pt idx="1">
                  <c:v>Пониженный</c:v>
                </c:pt>
                <c:pt idx="2">
                  <c:v>Базовый</c:v>
                </c:pt>
                <c:pt idx="3">
                  <c:v>Повышенный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0.17</c:v>
                </c:pt>
                <c:pt idx="1">
                  <c:v>0</c:v>
                </c:pt>
                <c:pt idx="2">
                  <c:v>0.66</c:v>
                </c:pt>
                <c:pt idx="3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59278848"/>
        <c:axId val="591347712"/>
      </c:barChart>
      <c:catAx>
        <c:axId val="659278848"/>
        <c:scaling>
          <c:orientation val="minMax"/>
        </c:scaling>
        <c:delete val="0"/>
        <c:axPos val="b"/>
        <c:majorTickMark val="out"/>
        <c:minorTickMark val="none"/>
        <c:tickLblPos val="nextTo"/>
        <c:crossAx val="591347712"/>
        <c:crosses val="autoZero"/>
        <c:auto val="1"/>
        <c:lblAlgn val="ctr"/>
        <c:lblOffset val="100"/>
        <c:noMultiLvlLbl val="0"/>
      </c:catAx>
      <c:valAx>
        <c:axId val="5913477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592788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563E7D1-5B39-471C-BC86-B5C4868E0FBE}" type="datetimeFigureOut">
              <a:rPr lang="ru-RU" smtClean="0"/>
              <a:t>31.05.2016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38A1055-AE2C-4032-9912-5CAEE08B45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196752"/>
            <a:ext cx="8458200" cy="18300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Анализ результатов выполнения</a:t>
            </a:r>
            <a:br>
              <a:rPr lang="ru-RU" dirty="0" smtClean="0"/>
            </a:br>
            <a:r>
              <a:rPr lang="ru-RU" dirty="0" smtClean="0"/>
              <a:t>комплексной работы</a:t>
            </a:r>
            <a:br>
              <a:rPr lang="ru-RU" dirty="0" smtClean="0"/>
            </a:br>
            <a:r>
              <a:rPr lang="ru-RU" dirty="0" smtClean="0"/>
              <a:t>учащимися 5-6 классов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21088"/>
            <a:ext cx="4953000" cy="1944216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Зачем проводится?</a:t>
            </a:r>
          </a:p>
          <a:p>
            <a:r>
              <a:rPr lang="ru-RU" sz="2000" b="1" dirty="0" smtClean="0"/>
              <a:t>Что проверяет?</a:t>
            </a:r>
          </a:p>
          <a:p>
            <a:r>
              <a:rPr lang="ru-RU" sz="2000" b="1" dirty="0" smtClean="0"/>
              <a:t>Как оценивается?</a:t>
            </a:r>
          </a:p>
          <a:p>
            <a:r>
              <a:rPr lang="ru-RU" sz="2000" b="1" dirty="0" smtClean="0"/>
              <a:t>Наши достижения</a:t>
            </a:r>
          </a:p>
          <a:p>
            <a:r>
              <a:rPr lang="ru-RU" sz="2000" b="1" dirty="0" smtClean="0"/>
              <a:t>Выводы и рекомендации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pic>
        <p:nvPicPr>
          <p:cNvPr id="1026" name="Picture 2" descr="http://materinstvo.ru/skins/default/public/images/articles/s7998_1334764633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967" y="4437112"/>
            <a:ext cx="3292252" cy="189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139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9848"/>
          </a:xfrm>
        </p:spPr>
        <p:txBody>
          <a:bodyPr/>
          <a:lstStyle/>
          <a:p>
            <a:r>
              <a:rPr lang="ru-RU" dirty="0" smtClean="0"/>
              <a:t>Уровни достижений учащихся</a:t>
            </a:r>
            <a:endParaRPr lang="ru-RU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254352840"/>
              </p:ext>
            </p:extLst>
          </p:nvPr>
        </p:nvGraphicFramePr>
        <p:xfrm>
          <a:off x="1403648" y="227687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656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Оценка качества образования в школах разных стран</a:t>
            </a:r>
            <a:endParaRPr lang="ru-RU" sz="2800" dirty="0"/>
          </a:p>
        </p:txBody>
      </p:sp>
      <p:sp>
        <p:nvSpPr>
          <p:cNvPr id="3" name="Rectangle 2"/>
          <p:cNvSpPr/>
          <p:nvPr/>
        </p:nvSpPr>
        <p:spPr>
          <a:xfrm>
            <a:off x="467544" y="1484783"/>
            <a:ext cx="83455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Умение читать и понимать различные тексты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Использование полученных знаний в различных жизненных ситуациях 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420888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В рамках внедрения ФГОС в наших школах проводится оценка общеучебных умений,  метапредметных результатов – комплексная работа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1560" y="3431193"/>
            <a:ext cx="80648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Цель работы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</a:rPr>
              <a:t>о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ценить способности учащихся 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</a:rPr>
              <a:t>работать с информацией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, представленной в различном виде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ru-RU" b="1" u="sng" dirty="0">
                <a:solidFill>
                  <a:schemeClr val="accent4">
                    <a:lumMod val="75000"/>
                  </a:schemeClr>
                </a:solidFill>
              </a:rPr>
              <a:t>р</a:t>
            </a:r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</a:rPr>
              <a:t>ешать учебные и практические задачи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на основе полученных знаний и УУД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08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Что представляет собой комплексная работа?</a:t>
            </a:r>
            <a:endParaRPr lang="ru-RU" sz="2800" dirty="0"/>
          </a:p>
        </p:txBody>
      </p:sp>
      <p:sp>
        <p:nvSpPr>
          <p:cNvPr id="3" name="Rectangle 2"/>
          <p:cNvSpPr/>
          <p:nvPr/>
        </p:nvSpPr>
        <p:spPr>
          <a:xfrm>
            <a:off x="611561" y="1988840"/>
            <a:ext cx="80648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rebuchet MS"/>
                <a:ea typeface="+mj-ea"/>
                <a:cs typeface="+mj-cs"/>
              </a:rPr>
              <a:t>Это </a:t>
            </a:r>
            <a:r>
              <a:rPr lang="ru-RU" sz="2000" b="1" u="sng" dirty="0" smtClean="0">
                <a:solidFill>
                  <a:schemeClr val="accent3">
                    <a:lumMod val="75000"/>
                  </a:schemeClr>
                </a:solidFill>
                <a:latin typeface="Trebuchet MS"/>
                <a:ea typeface="+mj-ea"/>
                <a:cs typeface="+mj-cs"/>
              </a:rPr>
              <a:t>текст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Trebuchet MS"/>
                <a:ea typeface="+mj-ea"/>
                <a:cs typeface="+mj-cs"/>
              </a:rPr>
              <a:t>, включающий в себя рисунки, диаграммы,карты, планы и т.д. (тексты могут быть из разных предметных областей)</a:t>
            </a:r>
          </a:p>
          <a:p>
            <a:endParaRPr lang="ru-RU" sz="2000" b="1" dirty="0">
              <a:solidFill>
                <a:schemeClr val="accent3">
                  <a:lumMod val="75000"/>
                </a:schemeClr>
              </a:solidFill>
              <a:latin typeface="Trebuchet MS"/>
              <a:ea typeface="+mj-ea"/>
              <a:cs typeface="+mj-cs"/>
            </a:endParaRPr>
          </a:p>
          <a:p>
            <a:endParaRPr lang="ru-RU" sz="2000" b="1" dirty="0" smtClean="0">
              <a:solidFill>
                <a:schemeClr val="accent3">
                  <a:lumMod val="75000"/>
                </a:schemeClr>
              </a:solidFill>
              <a:latin typeface="Trebuchet MS"/>
              <a:ea typeface="+mj-ea"/>
              <a:cs typeface="+mj-cs"/>
            </a:endParaRPr>
          </a:p>
          <a:p>
            <a:r>
              <a:rPr lang="ru-RU" sz="2000" b="1" dirty="0">
                <a:latin typeface="Trebuchet MS"/>
                <a:ea typeface="+mj-ea"/>
                <a:cs typeface="+mj-cs"/>
              </a:rPr>
              <a:t>и</a:t>
            </a:r>
            <a:r>
              <a:rPr lang="ru-RU" sz="2000" b="1" dirty="0" smtClean="0">
                <a:latin typeface="Trebuchet MS"/>
                <a:ea typeface="+mj-ea"/>
                <a:cs typeface="+mj-cs"/>
              </a:rPr>
              <a:t> </a:t>
            </a:r>
            <a:r>
              <a:rPr lang="ru-RU" sz="2000" b="1" u="sng" dirty="0" smtClean="0">
                <a:latin typeface="Trebuchet MS"/>
                <a:ea typeface="+mj-ea"/>
                <a:cs typeface="+mj-cs"/>
              </a:rPr>
              <a:t>задания</a:t>
            </a:r>
            <a:r>
              <a:rPr lang="ru-RU" sz="2000" b="1" dirty="0" smtClean="0">
                <a:latin typeface="Trebuchet MS"/>
                <a:ea typeface="+mj-ea"/>
                <a:cs typeface="+mj-cs"/>
              </a:rPr>
              <a:t> к </a:t>
            </a:r>
            <a:r>
              <a:rPr lang="ru-RU" sz="2000" dirty="0" smtClean="0">
                <a:latin typeface="Trebuchet MS"/>
                <a:ea typeface="+mj-ea"/>
                <a:cs typeface="+mj-cs"/>
              </a:rPr>
              <a:t>  тексту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latin typeface="Trebuchet MS"/>
                <a:ea typeface="+mj-ea"/>
                <a:cs typeface="+mj-cs"/>
              </a:rPr>
              <a:t>с</a:t>
            </a:r>
            <a:r>
              <a:rPr lang="ru-RU" sz="2000" dirty="0" smtClean="0">
                <a:latin typeface="Trebuchet MS"/>
                <a:ea typeface="+mj-ea"/>
                <a:cs typeface="+mj-cs"/>
              </a:rPr>
              <a:t> выбором ответа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latin typeface="Trebuchet MS"/>
                <a:ea typeface="+mj-ea"/>
                <a:cs typeface="+mj-cs"/>
              </a:rPr>
              <a:t>с</a:t>
            </a:r>
            <a:r>
              <a:rPr lang="ru-RU" sz="2000" dirty="0" smtClean="0">
                <a:latin typeface="Trebuchet MS"/>
                <a:ea typeface="+mj-ea"/>
                <a:cs typeface="+mj-cs"/>
              </a:rPr>
              <a:t>о свободным кратким ответом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latin typeface="Trebuchet MS"/>
                <a:ea typeface="+mj-ea"/>
                <a:cs typeface="+mj-cs"/>
              </a:rPr>
              <a:t>с</a:t>
            </a:r>
            <a:r>
              <a:rPr lang="ru-RU" sz="2000" dirty="0" smtClean="0">
                <a:latin typeface="Trebuchet MS"/>
                <a:ea typeface="+mj-ea"/>
                <a:cs typeface="+mj-cs"/>
              </a:rPr>
              <a:t>о свободным развернутым ответом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ru-RU" sz="2000" dirty="0">
                <a:latin typeface="Trebuchet MS"/>
                <a:ea typeface="+mj-ea"/>
                <a:cs typeface="+mj-cs"/>
              </a:rPr>
              <a:t>н</a:t>
            </a:r>
            <a:r>
              <a:rPr lang="ru-RU" sz="2000" dirty="0" smtClean="0">
                <a:latin typeface="Trebuchet MS"/>
                <a:ea typeface="+mj-ea"/>
                <a:cs typeface="+mj-cs"/>
              </a:rPr>
              <a:t>а установление последовательности или соответствия</a:t>
            </a:r>
          </a:p>
          <a:p>
            <a:pPr marL="342900" indent="-342900">
              <a:buFont typeface="Wingdings" pitchFamily="2" charset="2"/>
              <a:buChar char="q"/>
            </a:pPr>
            <a:endParaRPr lang="ru-RU" sz="2000" dirty="0" smtClean="0">
              <a:latin typeface="Trebuchet MS"/>
              <a:ea typeface="+mj-ea"/>
              <a:cs typeface="+mj-cs"/>
            </a:endParaRPr>
          </a:p>
          <a:p>
            <a:endParaRPr lang="ru-RU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2050" name="Picture 2" descr="http://ktg.kiev.ua/media/images/681240b2153e1a04930abe1d4e9b5d789541157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852936"/>
            <a:ext cx="1849388" cy="184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93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800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Что проверяет комплексная работа?</a:t>
            </a:r>
            <a:endParaRPr lang="ru-RU" sz="3200" dirty="0"/>
          </a:p>
        </p:txBody>
      </p:sp>
      <p:sp>
        <p:nvSpPr>
          <p:cNvPr id="3" name="Rectangle 2"/>
          <p:cNvSpPr/>
          <p:nvPr/>
        </p:nvSpPr>
        <p:spPr>
          <a:xfrm>
            <a:off x="395536" y="1484784"/>
            <a:ext cx="856895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Формирование УУД</a:t>
            </a:r>
          </a:p>
          <a:p>
            <a:pPr algn="ctr"/>
            <a:endParaRPr lang="ru-RU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00B050"/>
                </a:solidFill>
              </a:rPr>
              <a:t>Регулятивных (принятие, понимание, сохранение учебной задачи, план реализации, контроль и оценка деятельности)</a:t>
            </a:r>
            <a:endParaRPr lang="ru-RU" sz="2400" dirty="0">
              <a:solidFill>
                <a:srgbClr val="00B050"/>
              </a:solidFill>
            </a:endParaRPr>
          </a:p>
          <a:p>
            <a:pPr marL="285750" indent="-285750">
              <a:buFont typeface="Wingdings" pitchFamily="2" charset="2"/>
              <a:buChar char="q"/>
            </a:pPr>
            <a:endParaRPr lang="ru-RU" dirty="0" smtClean="0">
              <a:solidFill>
                <a:srgbClr val="00B05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0070C0"/>
                </a:solidFill>
              </a:rPr>
              <a:t>Познавательных (все действия с информацией)</a:t>
            </a:r>
          </a:p>
          <a:p>
            <a:pPr marL="285750" indent="-285750">
              <a:buFont typeface="Wingdings" pitchFamily="2" charset="2"/>
              <a:buChar char="q"/>
            </a:pPr>
            <a:endParaRPr lang="ru-RU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2400" dirty="0" smtClean="0">
                <a:solidFill>
                  <a:srgbClr val="7030A0"/>
                </a:solidFill>
              </a:rPr>
              <a:t>Коммуникативных (адекватная передача информации, выражение своих мыслей в соответствии с поставленными задачами)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5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620688"/>
            <a:ext cx="8229600" cy="8538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Регулятивные УУД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7" y="1556792"/>
            <a:ext cx="81369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Пример 1.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u="sng" dirty="0" smtClean="0">
                <a:solidFill>
                  <a:schemeClr val="accent2">
                    <a:lumMod val="50000"/>
                  </a:schemeClr>
                </a:solidFill>
              </a:rPr>
              <a:t>Задание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: «Перечисли признаки зрелости грейпфрута»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Ответ ученика: гроздья плодов, плод весит 1 кг</a:t>
            </a:r>
            <a:endParaRPr lang="ru-RU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3567" y="2564904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Пример 2.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600" u="sng" dirty="0" smtClean="0">
                <a:solidFill>
                  <a:schemeClr val="accent2">
                    <a:lumMod val="50000"/>
                  </a:schemeClr>
                </a:solidFill>
              </a:rPr>
              <a:t>Задание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: Обведи в этом списке номера тех заданий, которые выполнены тобой успешно</a:t>
            </a:r>
          </a:p>
          <a:p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1. Рисунок дерева.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2. Признаки зрелого фрукта.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3. Рассказ о появлении фрукта в Европе.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4. Таблица с информацией о сортах фрукта.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5. Две задачи о фрукте.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6. Реклама фрукта.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7. Минеральный состав 1 кг фрукта.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8. Доказательство утверждения.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9. Объяснение пользы фрукта.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10. Сравнение фруктов.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11. Дополнение в рецепт десерта.</a:t>
            </a:r>
          </a:p>
          <a:p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12. Инструкция по приготовлению варенья.</a:t>
            </a:r>
          </a:p>
          <a:p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16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71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264631" cy="8640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Познавательные УУД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1556792"/>
            <a:ext cx="7454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 1</a:t>
            </a:r>
            <a:r>
              <a:rPr lang="ru-RU" dirty="0" smtClean="0">
                <a:solidFill>
                  <a:srgbClr val="0070C0"/>
                </a:solidFill>
              </a:rPr>
              <a:t>: Зачем на схеме выставки используются буквы и цифры?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395536" y="4293096"/>
            <a:ext cx="759695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 2</a:t>
            </a:r>
            <a:r>
              <a:rPr lang="ru-RU" dirty="0" smtClean="0">
                <a:solidFill>
                  <a:srgbClr val="0070C0"/>
                </a:solidFill>
              </a:rPr>
              <a:t>: Определи, есть ли в путеводителе ответы на эти вопросы.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- Сколько </a:t>
            </a:r>
            <a:r>
              <a:rPr lang="ru-RU" dirty="0">
                <a:solidFill>
                  <a:srgbClr val="0070C0"/>
                </a:solidFill>
              </a:rPr>
              <a:t>стоят билеты на выставку?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- Кто </a:t>
            </a:r>
            <a:r>
              <a:rPr lang="ru-RU" dirty="0">
                <a:solidFill>
                  <a:srgbClr val="0070C0"/>
                </a:solidFill>
              </a:rPr>
              <a:t>придумал первый велосипед?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- Сколько </a:t>
            </a:r>
            <a:r>
              <a:rPr lang="ru-RU" dirty="0">
                <a:solidFill>
                  <a:srgbClr val="0070C0"/>
                </a:solidFill>
              </a:rPr>
              <a:t>всего велосипедов можно посмотреть выставке?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33602"/>
            <a:ext cx="4545880" cy="226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6405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264631" cy="86409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Познавательные УУД 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55679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 </a:t>
            </a:r>
            <a:r>
              <a:rPr lang="ru-RU" dirty="0">
                <a:solidFill>
                  <a:srgbClr val="FF0000"/>
                </a:solidFill>
              </a:rPr>
              <a:t>3</a:t>
            </a:r>
            <a:r>
              <a:rPr lang="ru-RU" dirty="0" smtClean="0">
                <a:solidFill>
                  <a:srgbClr val="0070C0"/>
                </a:solidFill>
              </a:rPr>
              <a:t>: Сделай схематичный рисунок дерева, укажи цвет кроны, высоту дерева, размер листьев</a:t>
            </a:r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395536" y="234888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 4</a:t>
            </a:r>
            <a:r>
              <a:rPr lang="ru-RU" dirty="0" smtClean="0">
                <a:solidFill>
                  <a:srgbClr val="0070C0"/>
                </a:solidFill>
              </a:rPr>
              <a:t>: Покажи на диаграмме минеральный состав грейпфрута на 1000г мякоти 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395536" y="566124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Пример 5</a:t>
            </a:r>
            <a:r>
              <a:rPr lang="ru-RU" dirty="0" smtClean="0">
                <a:solidFill>
                  <a:srgbClr val="0070C0"/>
                </a:solidFill>
              </a:rPr>
              <a:t>: Опираясь на прочитанное, сравни грейпфрут и памело, заполни таблицу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38257"/>
            <a:ext cx="3960440" cy="230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1228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Коммуникативные УУД</a:t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2348880"/>
            <a:ext cx="820891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Как ты понимаешь слова «мысленный эксперимент»?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Почему записные книжки Леонардо да Винчи стали особенно интересны в 19-20 веках?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Почему Софья говорит о рекламе в своём письме о граффити?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 каким из двух писем ты согласен?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Объясни, кто из авторов написал письмо лучше?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555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оценивается комплексная работа?</a:t>
            </a:r>
            <a:endParaRPr lang="ru-RU" sz="3200" dirty="0"/>
          </a:p>
        </p:txBody>
      </p:sp>
      <p:sp>
        <p:nvSpPr>
          <p:cNvPr id="3" name="Rectangle 2"/>
          <p:cNvSpPr/>
          <p:nvPr/>
        </p:nvSpPr>
        <p:spPr>
          <a:xfrm>
            <a:off x="611560" y="170080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Работа состояла из 2 частей, на выполнение отводилось 90 минут. </a:t>
            </a:r>
          </a:p>
          <a:p>
            <a:r>
              <a:rPr lang="ru-RU" dirty="0" smtClean="0"/>
              <a:t>Выполнение оценивалось разным количеством баллов от 0 до 3  в зависимости от структуры задания, сложности, формата ответа. Проверка осуществляется на основе разработанных критериев. </a:t>
            </a:r>
            <a:endParaRPr lang="ru-RU" dirty="0"/>
          </a:p>
        </p:txBody>
      </p:sp>
      <p:sp>
        <p:nvSpPr>
          <p:cNvPr id="4" name="Rectangle 3"/>
          <p:cNvSpPr/>
          <p:nvPr/>
        </p:nvSpPr>
        <p:spPr>
          <a:xfrm>
            <a:off x="683568" y="3284984"/>
            <a:ext cx="7272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Минимальный уровень освоения учебного материала 50%, базовый – 65%.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21260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155</TotalTime>
  <Words>498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Анализ результатов выполнения комплексной работы учащимися 5-6 классов</vt:lpstr>
      <vt:lpstr>Оценка качества образования в школах разных стран</vt:lpstr>
      <vt:lpstr>Что представляет собой комплексная работа?</vt:lpstr>
      <vt:lpstr>Что проверяет комплексная работа?</vt:lpstr>
      <vt:lpstr>Регулятивные УУД</vt:lpstr>
      <vt:lpstr>Познавательные УУД </vt:lpstr>
      <vt:lpstr>Познавательные УУД </vt:lpstr>
      <vt:lpstr>Коммуникативные УУД </vt:lpstr>
      <vt:lpstr>Как оценивается комплексная работа?</vt:lpstr>
      <vt:lpstr>Уровни достижений учащихся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результатов  комплексной работы учащихся 5-6 классов</dc:title>
  <dc:creator>Andrew</dc:creator>
  <cp:lastModifiedBy>Andrew</cp:lastModifiedBy>
  <cp:revision>19</cp:revision>
  <dcterms:created xsi:type="dcterms:W3CDTF">2016-05-31T18:21:41Z</dcterms:created>
  <dcterms:modified xsi:type="dcterms:W3CDTF">2016-05-31T20:57:14Z</dcterms:modified>
</cp:coreProperties>
</file>