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ED12EC-8FA2-415B-A275-26EF82FD9199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F94DF2-D07B-4528-B3FF-9C3629A84F0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Универсальные учебные действия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Основные понятия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Виды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Содержание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dirty="0" smtClean="0"/>
              <a:t>Способы формирования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Формирование универсальных учебных действий как условие реализации ФГОС в образовательном процессе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801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pPr algn="ctr"/>
            <a:r>
              <a:rPr lang="ru-RU" sz="1800" dirty="0" smtClean="0"/>
              <a:t>Познавательные УУД</a:t>
            </a:r>
            <a:endParaRPr lang="ru-RU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Исследовательская деятельность </a:t>
            </a:r>
          </a:p>
          <a:p>
            <a:r>
              <a:rPr lang="ru-RU" dirty="0" smtClean="0"/>
              <a:t>Способы работы с информацией</a:t>
            </a:r>
          </a:p>
          <a:p>
            <a:r>
              <a:rPr lang="ru-RU" dirty="0" smtClean="0"/>
              <a:t>Освоение методов познания, логических действий и операций, знаково-символических средств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6120680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/>
              <a:t>З</a:t>
            </a:r>
            <a:r>
              <a:rPr lang="ru-RU" sz="1200" b="1" i="1" dirty="0"/>
              <a:t>наково-символические действия</a:t>
            </a:r>
            <a:r>
              <a:rPr lang="ru-RU" sz="1200" dirty="0"/>
              <a:t>:</a:t>
            </a:r>
          </a:p>
          <a:p>
            <a:r>
              <a:rPr lang="ru-RU" sz="1200" dirty="0"/>
              <a:t> моделирование — преобразование объекта из чувственной формы в модель, где выделены существенные характеристики объекта </a:t>
            </a:r>
          </a:p>
          <a:p>
            <a:r>
              <a:rPr lang="ru-RU" sz="1200" dirty="0"/>
              <a:t>преобразование модели с целью выявления общих законов, определяющих данную предметную область.</a:t>
            </a:r>
          </a:p>
          <a:p>
            <a:pPr marL="0" indent="0" algn="ctr">
              <a:buNone/>
            </a:pPr>
            <a:r>
              <a:rPr lang="ru-RU" sz="1200" b="1" i="1" dirty="0" smtClean="0"/>
              <a:t>Логические </a:t>
            </a:r>
            <a:r>
              <a:rPr lang="ru-RU" sz="1200" b="1" i="1" dirty="0"/>
              <a:t>универсальные действия</a:t>
            </a:r>
            <a:r>
              <a:rPr lang="ru-RU" sz="1200" dirty="0"/>
              <a:t>:</a:t>
            </a:r>
          </a:p>
          <a:p>
            <a:r>
              <a:rPr lang="ru-RU" sz="1200" dirty="0" smtClean="0"/>
              <a:t> </a:t>
            </a:r>
            <a:r>
              <a:rPr lang="ru-RU" sz="1200" b="1" dirty="0"/>
              <a:t>анализ</a:t>
            </a:r>
            <a:r>
              <a:rPr lang="ru-RU" sz="1200" dirty="0"/>
              <a:t> объектов с целью выделения признаков (существенных, и несущественных);</a:t>
            </a:r>
          </a:p>
          <a:p>
            <a:r>
              <a:rPr lang="ru-RU" sz="1200" b="1" dirty="0" smtClean="0"/>
              <a:t>синтез </a:t>
            </a:r>
            <a:r>
              <a:rPr lang="ru-RU" sz="1200" dirty="0"/>
              <a:t>— составление целого из частей, в том числе самостоятельное достраивание с восполнением недостающих компонентов;</a:t>
            </a:r>
          </a:p>
          <a:p>
            <a:r>
              <a:rPr lang="ru-RU" sz="1200" dirty="0" smtClean="0"/>
              <a:t>выбор </a:t>
            </a:r>
            <a:r>
              <a:rPr lang="ru-RU" sz="1200" dirty="0"/>
              <a:t>оснований и критериев для </a:t>
            </a:r>
            <a:r>
              <a:rPr lang="ru-RU" sz="1200" b="1" dirty="0"/>
              <a:t>сравнения, сериации, классификации </a:t>
            </a:r>
            <a:r>
              <a:rPr lang="ru-RU" sz="1200" dirty="0"/>
              <a:t>объектов;</a:t>
            </a:r>
          </a:p>
          <a:p>
            <a:r>
              <a:rPr lang="ru-RU" sz="1200" dirty="0" smtClean="0"/>
              <a:t>подведение </a:t>
            </a:r>
            <a:r>
              <a:rPr lang="ru-RU" sz="1200" dirty="0"/>
              <a:t>под </a:t>
            </a:r>
            <a:r>
              <a:rPr lang="ru-RU" sz="1200" b="1" dirty="0"/>
              <a:t>понятие</a:t>
            </a:r>
            <a:r>
              <a:rPr lang="ru-RU" sz="1200" dirty="0"/>
              <a:t>, выведение </a:t>
            </a:r>
            <a:r>
              <a:rPr lang="ru-RU" sz="1200" b="1" dirty="0"/>
              <a:t>следствий</a:t>
            </a:r>
            <a:r>
              <a:rPr lang="ru-RU" sz="1200" dirty="0"/>
              <a:t>;</a:t>
            </a:r>
          </a:p>
          <a:p>
            <a:r>
              <a:rPr lang="ru-RU" sz="1200" dirty="0" smtClean="0"/>
              <a:t>установление </a:t>
            </a:r>
            <a:r>
              <a:rPr lang="ru-RU" sz="1200" b="1" dirty="0"/>
              <a:t>причинно-следственных связей</a:t>
            </a:r>
            <a:r>
              <a:rPr lang="ru-RU" sz="1200" dirty="0"/>
              <a:t>;</a:t>
            </a:r>
          </a:p>
          <a:p>
            <a:r>
              <a:rPr lang="ru-RU" sz="1200" dirty="0" smtClean="0"/>
              <a:t>построение </a:t>
            </a:r>
            <a:r>
              <a:rPr lang="ru-RU" sz="1200" b="1" dirty="0"/>
              <a:t>логической цепи </a:t>
            </a:r>
            <a:r>
              <a:rPr lang="ru-RU" sz="1200" dirty="0"/>
              <a:t>рассуждений;</a:t>
            </a:r>
          </a:p>
          <a:p>
            <a:r>
              <a:rPr lang="ru-RU" sz="1200" b="1" dirty="0" smtClean="0"/>
              <a:t>доказательство</a:t>
            </a:r>
            <a:r>
              <a:rPr lang="ru-RU" sz="1200" dirty="0"/>
              <a:t>;</a:t>
            </a:r>
          </a:p>
          <a:p>
            <a:r>
              <a:rPr lang="ru-RU" sz="1200" dirty="0" smtClean="0"/>
              <a:t>выдвижение </a:t>
            </a:r>
            <a:r>
              <a:rPr lang="ru-RU" sz="1200" b="1" dirty="0"/>
              <a:t>гипотез </a:t>
            </a:r>
            <a:r>
              <a:rPr lang="ru-RU" sz="1200" dirty="0"/>
              <a:t>и их обоснование.</a:t>
            </a:r>
          </a:p>
          <a:p>
            <a:pPr marL="0" indent="0" algn="ctr">
              <a:buNone/>
            </a:pPr>
            <a:r>
              <a:rPr lang="ru-RU" sz="1200" b="1" i="1" dirty="0" smtClean="0"/>
              <a:t>Исследовательская и проектная деятельность</a:t>
            </a:r>
          </a:p>
          <a:p>
            <a:r>
              <a:rPr lang="ru-RU" sz="1200" dirty="0" smtClean="0"/>
              <a:t>Обеспечивает сочетание различных видов познавательной деятельности</a:t>
            </a:r>
            <a:endParaRPr lang="ru-RU" sz="1200" dirty="0"/>
          </a:p>
          <a:p>
            <a:r>
              <a:rPr lang="ru-RU" sz="1200" dirty="0" smtClean="0"/>
              <a:t>В ней востребованы любые способности и увлечения подростков</a:t>
            </a:r>
          </a:p>
          <a:p>
            <a:r>
              <a:rPr lang="ru-RU" sz="1200" dirty="0" smtClean="0"/>
              <a:t>Открывает новые возможности для индивидуального и коллективного творчества</a:t>
            </a:r>
            <a:endParaRPr lang="ru-RU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386861" cy="12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248730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31274"/>
            <a:ext cx="2088654" cy="13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9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4400"/>
            <a:ext cx="2592288" cy="714400"/>
          </a:xfrm>
        </p:spPr>
        <p:txBody>
          <a:bodyPr/>
          <a:lstStyle/>
          <a:p>
            <a:pPr algn="ctr"/>
            <a:r>
              <a:rPr lang="ru-RU" sz="1800" dirty="0" smtClean="0"/>
              <a:t>Коммуникативные УУД</a:t>
            </a:r>
            <a:endParaRPr lang="ru-RU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Способность к согласованным действиям с учётом позиции другого человека</a:t>
            </a:r>
          </a:p>
          <a:p>
            <a:r>
              <a:rPr lang="ru-RU" dirty="0" smtClean="0"/>
              <a:t>Учебное сотрудничество с учителем и сверстниками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Общение и взаимодействие с партнёром по совместной деятельности или обмену информацией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Способность действовать с учётом позиции другого, умение согласовывать свои действия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Организация и планирование учебного сотрудничества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r>
              <a:rPr lang="ru-RU" sz="1400" dirty="0" smtClean="0"/>
              <a:t>Работа в группе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Следование нормам общения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Адекватные речевые действия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755279" cy="175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76" y="3068960"/>
            <a:ext cx="2603354" cy="14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2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712968" cy="1673225"/>
          </a:xfrm>
        </p:spPr>
        <p:txBody>
          <a:bodyPr/>
          <a:lstStyle/>
          <a:p>
            <a:pPr algn="l"/>
            <a:r>
              <a:rPr lang="ru-RU" sz="1800" b="0" dirty="0"/>
              <a:t>Цель обучения ребенка состоит в том, </a:t>
            </a:r>
            <a:r>
              <a:rPr lang="ru-RU" sz="1800" b="0" dirty="0" smtClean="0"/>
              <a:t>чтобы сделать </a:t>
            </a:r>
            <a:r>
              <a:rPr lang="ru-RU" sz="1800" b="0" dirty="0"/>
              <a:t>его способным развиваться </a:t>
            </a:r>
            <a:r>
              <a:rPr lang="ru-RU" sz="1800" b="0" dirty="0" smtClean="0"/>
              <a:t>дальше</a:t>
            </a:r>
          </a:p>
          <a:p>
            <a:pPr algn="l"/>
            <a:r>
              <a:rPr lang="ru-RU" sz="1800" b="0" dirty="0" smtClean="0"/>
              <a:t> без </a:t>
            </a:r>
            <a:r>
              <a:rPr lang="ru-RU" sz="1800" b="0" dirty="0"/>
              <a:t>помощи </a:t>
            </a:r>
            <a:r>
              <a:rPr lang="ru-RU" sz="1800" b="0" dirty="0" smtClean="0"/>
              <a:t>учителя.</a:t>
            </a:r>
            <a:endParaRPr lang="ru-RU" sz="1800" b="0" dirty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Приоритеты современного образования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25870" y="3861048"/>
            <a:ext cx="4922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Формирование умения учиться </a:t>
            </a:r>
            <a:r>
              <a:rPr lang="ru-RU" dirty="0" smtClean="0"/>
              <a:t>и </a:t>
            </a:r>
            <a:r>
              <a:rPr lang="ru-RU" b="1" dirty="0" smtClean="0"/>
              <a:t>развитие личности ученика в деятельности</a:t>
            </a:r>
            <a:r>
              <a:rPr lang="ru-RU" dirty="0" smtClean="0"/>
              <a:t> – это цели, которые ставит перед собой педагог, работающий в рамках системно-деятельностного подхода, положенного в основу новых стандартов обучения</a:t>
            </a:r>
            <a:endParaRPr lang="ru-RU" dirty="0"/>
          </a:p>
        </p:txBody>
      </p:sp>
      <p:pic>
        <p:nvPicPr>
          <p:cNvPr id="1028" name="Picture 4" descr="http://didaktor.ru/wp-content/uploads/2010/12/motiv1-300x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5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Великие говорили...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792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Хороший учитель не преподносит истину, а учит её находить.</a:t>
            </a:r>
          </a:p>
          <a:p>
            <a:pPr algn="r"/>
            <a:r>
              <a:rPr lang="ru-RU" sz="1400" b="1" dirty="0" smtClean="0"/>
              <a:t>(Ф.А.Дистервег, немецкий педагог 19 века)</a:t>
            </a:r>
            <a:endParaRPr lang="ru-RU" sz="1400" dirty="0"/>
          </a:p>
        </p:txBody>
      </p:sp>
      <p:sp>
        <p:nvSpPr>
          <p:cNvPr id="4" name="Rectangle 3"/>
          <p:cNvSpPr/>
          <p:nvPr/>
        </p:nvSpPr>
        <p:spPr>
          <a:xfrm>
            <a:off x="539552" y="256490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Ученик – это не чаша, которую нужно наполнить, а факел, который нужно зажечь.</a:t>
            </a:r>
          </a:p>
          <a:p>
            <a:pPr algn="r"/>
            <a:r>
              <a:rPr lang="ru-RU" b="1" dirty="0" smtClean="0"/>
              <a:t> </a:t>
            </a:r>
            <a:r>
              <a:rPr lang="ru-RU" sz="1400" b="1" dirty="0" smtClean="0"/>
              <a:t>(Плутарх, древнегреческий философ)</a:t>
            </a:r>
            <a:endParaRPr lang="ru-RU" sz="1400" dirty="0"/>
          </a:p>
        </p:txBody>
      </p:sp>
      <p:sp>
        <p:nvSpPr>
          <p:cNvPr id="5" name="Rectangle 4"/>
          <p:cNvSpPr/>
          <p:nvPr/>
        </p:nvSpPr>
        <p:spPr>
          <a:xfrm>
            <a:off x="575556" y="4183052"/>
            <a:ext cx="78487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Расскажи мне – и я забуду,</a:t>
            </a:r>
          </a:p>
          <a:p>
            <a:r>
              <a:rPr lang="ru-RU" b="1" dirty="0" smtClean="0"/>
              <a:t>Покажи мне – и я пойму,</a:t>
            </a:r>
          </a:p>
          <a:p>
            <a:r>
              <a:rPr lang="ru-RU" b="1" dirty="0" smtClean="0"/>
              <a:t>Заставь меня сделать – и я научусь.</a:t>
            </a:r>
          </a:p>
          <a:p>
            <a:pPr algn="r"/>
            <a:r>
              <a:rPr lang="ru-RU" sz="1400" b="1" dirty="0" smtClean="0"/>
              <a:t>Конфуций, древний китайский мыслитель и философ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02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233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Планируемые результаты освоения основной образовательной программы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358133" y="3624754"/>
            <a:ext cx="2088232" cy="130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Предметные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1495"/>
            <a:ext cx="2592288" cy="132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91" y="3624754"/>
            <a:ext cx="2030090" cy="132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3224644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Метапредметные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048526" y="3973232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Личностные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807804" y="4725144"/>
            <a:ext cx="3780420" cy="15327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90000"/>
              </a:lnSpc>
              <a:defRPr/>
            </a:pP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обобщенные </a:t>
            </a: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деятельности</a:t>
            </a:r>
            <a:r>
              <a:rPr 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ru-RU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освоенные обучающимися на базе нескольких или всех учебных </a:t>
            </a: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предметов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(универсальные учебные действия)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27984" y="4173287"/>
            <a:ext cx="360040" cy="55185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5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2819400"/>
            <a:ext cx="8352928" cy="348992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kern="0" cap="none" spc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УУД обеспечивают </a:t>
            </a: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способность учащегося к </a:t>
            </a:r>
            <a:r>
              <a:rPr lang="ru-RU" kern="0" cap="none" spc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САМОразвитию и САМОсовершенствованию</a:t>
            </a: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посредством сознательного и активного присвоения нового социального опыта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defRPr/>
            </a:pP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	</a:t>
            </a:r>
          </a:p>
          <a:p>
            <a:pPr marL="342900" lvl="0" indent="-342900" algn="l" fontAlgn="base">
              <a:spcAft>
                <a:spcPct val="0"/>
              </a:spcAft>
              <a:buClrTx/>
              <a:buSzTx/>
              <a:defRPr/>
            </a:pP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defRPr/>
            </a:pP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 Умение учиться и развиваться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defRPr/>
            </a:pPr>
            <a:endParaRPr lang="ru-RU" kern="0" cap="none" spc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defRPr/>
            </a:pPr>
            <a:endParaRPr lang="ru-RU" kern="0" cap="none" spc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defRPr/>
            </a:pPr>
            <a:r>
              <a:rPr lang="ru-RU" kern="0" cap="none" spc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переход от самостоятельной постановки обучающимися новых учебных задач к развитию способности проектирования собственной учебной деятельности и построению жизненных планов во временной перспективе</a:t>
            </a:r>
          </a:p>
          <a:p>
            <a:pPr marL="342900" lvl="0" indent="-342900" algn="l" fontAlgn="base">
              <a:spcAft>
                <a:spcPct val="0"/>
              </a:spcAft>
              <a:buClrTx/>
              <a:buSzTx/>
              <a:defRPr/>
            </a:pPr>
            <a:endParaRPr lang="ru-RU" kern="0" cap="none" spc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90656" cy="16078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Универсальные учебные действия в широком смысле – это </a:t>
            </a:r>
            <a:r>
              <a:rPr lang="ru-RU" sz="2000" b="1" dirty="0" smtClean="0">
                <a:solidFill>
                  <a:srgbClr val="FF0000"/>
                </a:solidFill>
              </a:rPr>
              <a:t>умение учиться</a:t>
            </a:r>
            <a:r>
              <a:rPr lang="ru-RU" sz="2000" b="1" dirty="0" smtClean="0"/>
              <a:t>, что предполагает полноценное освоение учеником всех компонентов учебной деятельности</a:t>
            </a:r>
            <a:endParaRPr lang="ru-RU" sz="2000" b="1" dirty="0"/>
          </a:p>
        </p:txBody>
      </p:sp>
      <p:sp>
        <p:nvSpPr>
          <p:cNvPr id="4" name="Down Arrow 3"/>
          <p:cNvSpPr/>
          <p:nvPr/>
        </p:nvSpPr>
        <p:spPr>
          <a:xfrm>
            <a:off x="4357555" y="3630882"/>
            <a:ext cx="311544" cy="57606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68790" y="4509120"/>
            <a:ext cx="292857" cy="5676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УУД</a:t>
            </a:r>
            <a:endParaRPr lang="ru-RU" b="1" dirty="0"/>
          </a:p>
        </p:txBody>
      </p:sp>
      <p:sp>
        <p:nvSpPr>
          <p:cNvPr id="4" name="Down Arrow 3"/>
          <p:cNvSpPr/>
          <p:nvPr/>
        </p:nvSpPr>
        <p:spPr>
          <a:xfrm>
            <a:off x="467544" y="141277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>
            <a:off x="2687654" y="1375443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Down Arrow 5"/>
          <p:cNvSpPr/>
          <p:nvPr/>
        </p:nvSpPr>
        <p:spPr>
          <a:xfrm>
            <a:off x="5154348" y="1375055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Down Arrow 6"/>
          <p:cNvSpPr/>
          <p:nvPr/>
        </p:nvSpPr>
        <p:spPr>
          <a:xfrm>
            <a:off x="7380312" y="13835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1908" y="1946911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Личностные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993686" y="194723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Регулятивные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148049" y="1947232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Познавательные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6608263" y="1946911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Коммуникативные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79512" y="2420888"/>
            <a:ext cx="1512168" cy="20882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79513" y="2564904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Умения самостоятельно делать СВОЙ ВЫБОР в мире мыслей, чувств и ЦЕННОСТЕЙ и отвечать за этот выбор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5211" y="2420888"/>
            <a:ext cx="1833957" cy="10519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993687" y="2564904"/>
            <a:ext cx="196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Умения ОРГАНИЗОВЫВАТЬ свою деятельность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83968" y="2420888"/>
            <a:ext cx="208823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4299380" y="2576806"/>
            <a:ext cx="20728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Умения результативно МЫСЛИТЬ и работать с ИНФОРМАЦИЕЙ в современном мире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29497" y="2488911"/>
            <a:ext cx="21028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Умения ОБЩАТЬСЯ, взаимодействовать с людьми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8788" y="2420888"/>
            <a:ext cx="2304256" cy="12961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6743787" y="2564904"/>
            <a:ext cx="2074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Умения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ОБЩАТЬСЯ, взаимодействовать с людьми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5402833"/>
            <a:ext cx="868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 есть, можно сказать, что УУД - это и совокупность </a:t>
            </a:r>
            <a:r>
              <a:rPr lang="ru-RU" b="1" dirty="0" smtClean="0"/>
              <a:t>способов действий </a:t>
            </a:r>
            <a:r>
              <a:rPr lang="ru-RU" dirty="0" smtClean="0"/>
              <a:t>учащихся, обеспечивающих самостоятельное усвоение новых знаний, формирование умений, включая организацию этого процесса.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85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14400"/>
          </a:xfrm>
        </p:spPr>
        <p:txBody>
          <a:bodyPr/>
          <a:lstStyle/>
          <a:p>
            <a:pPr algn="ctr"/>
            <a:r>
              <a:rPr lang="ru-RU" sz="2400" dirty="0" smtClean="0"/>
              <a:t>Личностные УУД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Жизненное</a:t>
            </a:r>
          </a:p>
          <a:p>
            <a:r>
              <a:rPr lang="ru-RU" dirty="0" smtClean="0"/>
              <a:t>личностное</a:t>
            </a:r>
          </a:p>
          <a:p>
            <a:r>
              <a:rPr lang="ru-RU" dirty="0" smtClean="0"/>
              <a:t>профессиональное</a:t>
            </a:r>
          </a:p>
          <a:p>
            <a:r>
              <a:rPr lang="ru-RU" dirty="0" smtClean="0"/>
              <a:t>самоопределение</a:t>
            </a:r>
          </a:p>
          <a:p>
            <a:r>
              <a:rPr lang="ru-RU" dirty="0" smtClean="0"/>
              <a:t>Смыслообразование</a:t>
            </a:r>
          </a:p>
          <a:p>
            <a:r>
              <a:rPr lang="ru-RU" dirty="0" smtClean="0"/>
              <a:t>Нравственно-этическое оценивание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Формирование гражданской идентичности личности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Развитие Я-концепции и формирование адекватной </a:t>
            </a:r>
          </a:p>
          <a:p>
            <a:pPr marL="0" indent="0">
              <a:buNone/>
            </a:pPr>
            <a:r>
              <a:rPr lang="ru-RU" sz="1600" dirty="0" smtClean="0"/>
              <a:t>      позитивной самооценки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Смыслообразование. Развитие мотивов учения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Ориентация в морально-нравственных основах поведения. Ценностное самоопределение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40" y="967733"/>
            <a:ext cx="1400635" cy="8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850698" cy="123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1601755" cy="12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198"/>
            <a:ext cx="1283749" cy="12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1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r>
              <a:rPr lang="ru-RU" dirty="0" smtClean="0"/>
              <a:t>Регулятивные УУД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Организация учебной деятельности</a:t>
            </a:r>
          </a:p>
          <a:p>
            <a:r>
              <a:rPr lang="ru-RU" dirty="0" smtClean="0"/>
              <a:t>Целеполагание и построение жизненных планов во временной перспективе</a:t>
            </a:r>
          </a:p>
          <a:p>
            <a:r>
              <a:rPr lang="ru-RU" dirty="0" smtClean="0"/>
              <a:t>Саморегуляция эмоциональных и функциональных состояний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1840" y="1382174"/>
            <a:ext cx="5638800" cy="4927146"/>
          </a:xfrm>
        </p:spPr>
        <p:txBody>
          <a:bodyPr>
            <a:normAutofit/>
          </a:bodyPr>
          <a:lstStyle/>
          <a:p>
            <a:r>
              <a:rPr lang="ru-RU" sz="1400" b="1" dirty="0"/>
              <a:t>целеполагание</a:t>
            </a:r>
            <a:r>
              <a:rPr lang="ru-RU" sz="1400" dirty="0"/>
              <a:t> как постановка учебной задачи на основе соотнесения того, что уже известно и усвоено учащимся, и того, что еще неизвестно;</a:t>
            </a:r>
          </a:p>
          <a:p>
            <a:r>
              <a:rPr lang="ru-RU" sz="1400" b="1" dirty="0" smtClean="0"/>
              <a:t>планирование</a:t>
            </a:r>
            <a:r>
              <a:rPr lang="ru-RU" sz="1400" dirty="0" smtClean="0"/>
              <a:t> </a:t>
            </a:r>
            <a:r>
              <a:rPr lang="ru-RU" sz="1400" dirty="0"/>
              <a:t>— определение последовательности промежуточных целей с учетом конечного результата; составление плана и последовательности действий;</a:t>
            </a:r>
          </a:p>
          <a:p>
            <a:r>
              <a:rPr lang="ru-RU" sz="1400" b="1" dirty="0" smtClean="0"/>
              <a:t>прогнозирование</a:t>
            </a:r>
            <a:r>
              <a:rPr lang="ru-RU" sz="1400" dirty="0" smtClean="0"/>
              <a:t> </a:t>
            </a:r>
            <a:r>
              <a:rPr lang="ru-RU" sz="1400" dirty="0"/>
              <a:t>— предвосхищение результата и уровня усвоения знаний, его временных характеристик;</a:t>
            </a:r>
          </a:p>
          <a:p>
            <a:r>
              <a:rPr lang="ru-RU" sz="1400" b="1" dirty="0" smtClean="0"/>
              <a:t>контроль</a:t>
            </a:r>
            <a:r>
              <a:rPr lang="ru-RU" sz="1400" dirty="0" smtClean="0"/>
              <a:t> </a:t>
            </a:r>
            <a:r>
              <a:rPr lang="ru-RU" sz="1400" dirty="0"/>
              <a:t>в форме сличения способа действия и его результата с заданным эталоном с целью обнаружения отклонений и отличий от эталона;</a:t>
            </a:r>
          </a:p>
          <a:p>
            <a:r>
              <a:rPr lang="ru-RU" sz="1400" b="1" dirty="0" smtClean="0"/>
              <a:t>коррекция</a:t>
            </a:r>
            <a:r>
              <a:rPr lang="ru-RU" sz="1400" dirty="0" smtClean="0"/>
              <a:t> </a:t>
            </a:r>
            <a:r>
              <a:rPr lang="ru-RU" sz="1400" dirty="0"/>
              <a:t>— внесение необходимых дополнений и корректив в план и способ действия в случае расхождения эталона, реального действия и его результата;</a:t>
            </a:r>
          </a:p>
          <a:p>
            <a:r>
              <a:rPr lang="ru-RU" sz="1400" b="1" dirty="0" smtClean="0"/>
              <a:t>оценка</a:t>
            </a:r>
            <a:r>
              <a:rPr lang="ru-RU" sz="1400" dirty="0" smtClean="0"/>
              <a:t> </a:t>
            </a:r>
            <a:r>
              <a:rPr lang="ru-RU" sz="1400" dirty="0"/>
              <a:t>— выделение и осознание учащимся того, что уже усвоено и что еще нужно усвоить, осознание качества и уровня усвоения;</a:t>
            </a:r>
          </a:p>
          <a:p>
            <a:r>
              <a:rPr lang="ru-RU" sz="1400" b="1" dirty="0" smtClean="0"/>
              <a:t>саморегуляция</a:t>
            </a:r>
            <a:r>
              <a:rPr lang="ru-RU" sz="1400" dirty="0" smtClean="0"/>
              <a:t> </a:t>
            </a:r>
            <a:r>
              <a:rPr lang="ru-RU" sz="1400" dirty="0"/>
              <a:t>как способность к мобилизации сил и энергии, к волевому усилию (к выбору в ситуации мотивационного конфликта) и к преодолению препятствий.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601223" cy="148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049518" cy="10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1880" y="654245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Организация учебной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pPr algn="ctr"/>
            <a:r>
              <a:rPr lang="ru-RU" sz="1800" dirty="0" smtClean="0"/>
              <a:t>Познавательные УУД</a:t>
            </a:r>
            <a:endParaRPr lang="ru-RU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Исследовательская деятельность </a:t>
            </a:r>
          </a:p>
          <a:p>
            <a:r>
              <a:rPr lang="ru-RU" dirty="0" smtClean="0"/>
              <a:t>Способы работы с информацией</a:t>
            </a:r>
          </a:p>
          <a:p>
            <a:r>
              <a:rPr lang="ru-RU" dirty="0" smtClean="0"/>
              <a:t>Освоение методов познания, логических действий и операций, знаково-символических средств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15816" y="685800"/>
            <a:ext cx="6120680" cy="5623520"/>
          </a:xfrm>
        </p:spPr>
        <p:txBody>
          <a:bodyPr>
            <a:noAutofit/>
          </a:bodyPr>
          <a:lstStyle/>
          <a:p>
            <a:r>
              <a:rPr lang="ru-RU" sz="1200" b="1" dirty="0"/>
              <a:t>Познавательные универсальные действия</a:t>
            </a:r>
            <a:r>
              <a:rPr lang="ru-RU" sz="1200" dirty="0"/>
              <a:t> включают</a:t>
            </a:r>
            <a:r>
              <a:rPr lang="ru-RU" sz="1200" dirty="0" smtClean="0"/>
              <a:t>: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общеучебные, логические, </a:t>
            </a:r>
            <a:r>
              <a:rPr lang="ru-RU" sz="1200" dirty="0" smtClean="0"/>
              <a:t>а также исследовательскую и проектную деятельность</a:t>
            </a:r>
            <a:endParaRPr lang="ru-RU" sz="1200" dirty="0"/>
          </a:p>
          <a:p>
            <a:pPr marL="0" indent="0" algn="ctr">
              <a:buNone/>
            </a:pPr>
            <a:r>
              <a:rPr lang="ru-RU" sz="1200" b="1" i="1" dirty="0"/>
              <a:t>Общеучебные универсальные действия</a:t>
            </a:r>
            <a:r>
              <a:rPr lang="ru-RU" sz="1200" dirty="0"/>
              <a:t>:</a:t>
            </a:r>
          </a:p>
          <a:p>
            <a:r>
              <a:rPr lang="ru-RU" sz="1200" dirty="0" smtClean="0"/>
              <a:t>самостоятельное </a:t>
            </a:r>
            <a:r>
              <a:rPr lang="ru-RU" sz="1200" dirty="0"/>
              <a:t>выделение и формулирование познавательной </a:t>
            </a:r>
            <a:r>
              <a:rPr lang="ru-RU" sz="1200" b="1" dirty="0"/>
              <a:t>цели</a:t>
            </a:r>
            <a:r>
              <a:rPr lang="ru-RU" sz="1200" dirty="0" smtClean="0"/>
              <a:t>;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Monotype Corsiva" pitchFamily="66" charset="0"/>
              </a:rPr>
              <a:t>Сделать сообщение о Конфуции</a:t>
            </a:r>
            <a:endParaRPr lang="ru-RU" sz="14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1200" b="1" dirty="0" smtClean="0"/>
              <a:t>поиск</a:t>
            </a:r>
            <a:r>
              <a:rPr lang="ru-RU" sz="1200" dirty="0" smtClean="0"/>
              <a:t> </a:t>
            </a:r>
            <a:r>
              <a:rPr lang="ru-RU" sz="1200" dirty="0"/>
              <a:t>и выделение необходимой </a:t>
            </a:r>
            <a:r>
              <a:rPr lang="ru-RU" sz="1200" b="1" dirty="0"/>
              <a:t>информации</a:t>
            </a:r>
            <a:r>
              <a:rPr lang="ru-RU" sz="1200" dirty="0"/>
              <a:t>; применение методов информационного поиска, в том числе с помощью компьютерных средств</a:t>
            </a:r>
            <a:r>
              <a:rPr lang="ru-RU" sz="1200" dirty="0" smtClean="0"/>
              <a:t>;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Monotype Corsiva" pitchFamily="66" charset="0"/>
              </a:rPr>
              <a:t>Где найти информацию?</a:t>
            </a:r>
            <a:endParaRPr lang="ru-RU" sz="1400" dirty="0"/>
          </a:p>
          <a:p>
            <a:r>
              <a:rPr lang="ru-RU" sz="1200" b="1" dirty="0" smtClean="0"/>
              <a:t>структурирование</a:t>
            </a:r>
            <a:r>
              <a:rPr lang="ru-RU" sz="1200" dirty="0" smtClean="0"/>
              <a:t> </a:t>
            </a:r>
            <a:r>
              <a:rPr lang="ru-RU" sz="1200" dirty="0"/>
              <a:t>знаний</a:t>
            </a:r>
            <a:r>
              <a:rPr lang="ru-RU" sz="1200" dirty="0" smtClean="0"/>
              <a:t>;</a:t>
            </a:r>
            <a:r>
              <a:rPr lang="ru-RU" sz="1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Monotype Corsiva" pitchFamily="66" charset="0"/>
              </a:rPr>
              <a:t>Что яузнал? План, запись.</a:t>
            </a:r>
            <a:endParaRPr lang="ru-RU" sz="1400" dirty="0"/>
          </a:p>
          <a:p>
            <a:r>
              <a:rPr lang="ru-RU" sz="1200" dirty="0" smtClean="0"/>
              <a:t>осознанное </a:t>
            </a:r>
            <a:r>
              <a:rPr lang="ru-RU" sz="1200" dirty="0"/>
              <a:t>и произвольное </a:t>
            </a:r>
            <a:r>
              <a:rPr lang="ru-RU" sz="1200" b="1" dirty="0"/>
              <a:t>построение</a:t>
            </a:r>
            <a:r>
              <a:rPr lang="ru-RU" sz="1200" dirty="0"/>
              <a:t> речевого </a:t>
            </a:r>
            <a:r>
              <a:rPr lang="ru-RU" sz="1200" b="1" dirty="0"/>
              <a:t>высказывания</a:t>
            </a:r>
            <a:r>
              <a:rPr lang="ru-RU" sz="1200" dirty="0"/>
              <a:t> в устной и письменной форме</a:t>
            </a:r>
            <a:r>
              <a:rPr lang="ru-RU" sz="1200" dirty="0" smtClean="0"/>
              <a:t>;</a:t>
            </a:r>
            <a:r>
              <a:rPr lang="ru-RU" sz="1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Monotype Corsiva" pitchFamily="66" charset="0"/>
              </a:rPr>
              <a:t>Как  я  об этом буду рассказывать?</a:t>
            </a:r>
            <a:endParaRPr lang="ru-RU" sz="1400" dirty="0"/>
          </a:p>
          <a:p>
            <a:r>
              <a:rPr lang="ru-RU" sz="1200" b="1" dirty="0" smtClean="0"/>
              <a:t>выбор</a:t>
            </a:r>
            <a:r>
              <a:rPr lang="ru-RU" sz="1200" dirty="0" smtClean="0"/>
              <a:t> </a:t>
            </a:r>
            <a:r>
              <a:rPr lang="ru-RU" sz="1200" dirty="0"/>
              <a:t>наиболее эффективных </a:t>
            </a:r>
            <a:r>
              <a:rPr lang="ru-RU" sz="1200" b="1" dirty="0"/>
              <a:t>способов решения задач </a:t>
            </a:r>
            <a:r>
              <a:rPr lang="ru-RU" sz="1200" dirty="0"/>
              <a:t>в зависимости от конкретных условий</a:t>
            </a:r>
            <a:r>
              <a:rPr lang="ru-RU" sz="1200" dirty="0" smtClean="0"/>
              <a:t>;</a:t>
            </a:r>
            <a:r>
              <a:rPr lang="ru-RU" sz="1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Monotype Corsiva" pitchFamily="66" charset="0"/>
              </a:rPr>
              <a:t>Как я могу выполнить это задание(тест)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/>
              <a:t>рефлексия</a:t>
            </a:r>
            <a:r>
              <a:rPr lang="ru-RU" sz="1200" dirty="0" smtClean="0"/>
              <a:t> способов и условий действия, </a:t>
            </a:r>
            <a:r>
              <a:rPr lang="ru-RU" sz="1200" b="1" dirty="0" smtClean="0"/>
              <a:t>контроль и оценка </a:t>
            </a:r>
            <a:r>
              <a:rPr lang="ru-RU" sz="1200" dirty="0" smtClean="0"/>
              <a:t>процесса и </a:t>
            </a:r>
            <a:r>
              <a:rPr lang="ru-RU" sz="1200" b="1" dirty="0" smtClean="0"/>
              <a:t>результатов </a:t>
            </a:r>
            <a:r>
              <a:rPr lang="ru-RU" sz="1200" dirty="0" smtClean="0"/>
              <a:t>деятельности;</a:t>
            </a:r>
            <a:r>
              <a:rPr lang="ru-RU" sz="1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Monotype Corsiva" pitchFamily="66" charset="0"/>
              </a:rPr>
              <a:t>Правильно ли я действовал?  Каков результат?</a:t>
            </a:r>
            <a:endParaRPr lang="ru-RU" sz="1400" dirty="0" smtClean="0"/>
          </a:p>
          <a:p>
            <a:r>
              <a:rPr lang="ru-RU" sz="1200" b="1" dirty="0" smtClean="0"/>
              <a:t>смысловое </a:t>
            </a:r>
            <a:r>
              <a:rPr lang="ru-RU" sz="1200" b="1" dirty="0"/>
              <a:t>чтение </a:t>
            </a:r>
            <a:r>
              <a:rPr lang="ru-RU" sz="1200" dirty="0" smtClean="0"/>
              <a:t>; </a:t>
            </a:r>
            <a:r>
              <a:rPr lang="ru-RU" sz="1200" dirty="0"/>
              <a:t>извлечение необходимой информации из </a:t>
            </a:r>
            <a:r>
              <a:rPr lang="ru-RU" sz="1200" dirty="0" smtClean="0"/>
              <a:t>текстов ; </a:t>
            </a:r>
            <a:r>
              <a:rPr lang="ru-RU" sz="1200" dirty="0"/>
              <a:t>определение основной и второстепенной информации; свободная ориентация и восприятие текстов </a:t>
            </a:r>
            <a:r>
              <a:rPr lang="ru-RU" sz="1200" dirty="0" smtClean="0"/>
              <a:t>разных </a:t>
            </a:r>
            <a:r>
              <a:rPr lang="ru-RU" sz="1200" dirty="0"/>
              <a:t>стилей; понимание и адекватная оценка языка средств массовой информации;</a:t>
            </a:r>
          </a:p>
          <a:p>
            <a:r>
              <a:rPr lang="ru-RU" sz="1200" dirty="0" smtClean="0"/>
              <a:t>постановка </a:t>
            </a:r>
            <a:r>
              <a:rPr lang="ru-RU" sz="1200" dirty="0"/>
              <a:t>и формулирование проблемы, самостоятельное создание алгоритмов деятельности при решении проблем творческого и поискового характера.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75" y="5301208"/>
            <a:ext cx="1869779" cy="129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9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427</TotalTime>
  <Words>713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Формирование универсальных учебных действий как условие реализации ФГОС в образовательном процессе</vt:lpstr>
      <vt:lpstr>Приоритеты современного образования</vt:lpstr>
      <vt:lpstr>Великие говорили...</vt:lpstr>
      <vt:lpstr>Планируемые результаты освоения основной образовательной программы</vt:lpstr>
      <vt:lpstr>Универсальные учебные действия в широком смысле – это умение учиться, что предполагает полноценное освоение учеником всех компонентов учебной деятельности</vt:lpstr>
      <vt:lpstr>Виды УУД</vt:lpstr>
      <vt:lpstr>Личностные УУД</vt:lpstr>
      <vt:lpstr>Регулятивные УУД</vt:lpstr>
      <vt:lpstr>Познавательные УУД</vt:lpstr>
      <vt:lpstr>Познавательные УУД</vt:lpstr>
      <vt:lpstr>Коммуникативные УУД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</cp:lastModifiedBy>
  <cp:revision>33</cp:revision>
  <dcterms:created xsi:type="dcterms:W3CDTF">2015-04-05T14:12:22Z</dcterms:created>
  <dcterms:modified xsi:type="dcterms:W3CDTF">2015-04-05T21:20:12Z</dcterms:modified>
</cp:coreProperties>
</file>