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7" d="100"/>
          <a:sy n="77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187C3-F90C-4749-BFE7-258D040CD09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76459-0BBE-4353-8B58-653885EB0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76459-0BBE-4353-8B58-653885EB04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5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5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6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1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6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8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7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6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3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9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0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0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91567-760B-493F-B3C8-0F06607151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9555-A441-49EA-BBBF-0D94AC135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7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КРЕДИТОВАНИЕ. ВИДЫ ПЛАТЕЖЕЙ</a:t>
            </a:r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461000"/>
            <a:ext cx="862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  <a:latin typeface="Bahnschrift SemiBold Condensed" panose="020B0502040204020203" pitchFamily="34" charset="0"/>
              </a:rPr>
              <a:t>В РАМКАХ УРОКА ПО ТЕМЕ: «ПРОГРЕССИЯ И ФИНАНСОВАЯ ГРАМОТНОСТЬ» </a:t>
            </a:r>
            <a:endParaRPr lang="ru-RU" sz="3600" b="1" dirty="0">
              <a:solidFill>
                <a:schemeClr val="bg2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-34607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ЗАДАЧА № </a:t>
            </a:r>
            <a:r>
              <a:rPr lang="ru-RU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0" y="606425"/>
            <a:ext cx="11938000" cy="4351338"/>
          </a:xfrm>
        </p:spPr>
        <p:txBody>
          <a:bodyPr/>
          <a:lstStyle/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2014 года Семён Маркович взял в банке кредит на сумму 6 млн руб. на покупку новой квартиры. Кредит ему выдали на 6 лет под 14% годовых, причём выплачивать его Семён Маркович должен был так, чтобы сумма долга каждый год уменьшалась на одну и ту же величину. В январе 2020 года Семён Маркович сразу после выплаты кредита продал квартиру по цене, превышающей первоначальную стоимость квартиры на 60%. </a:t>
            </a:r>
          </a:p>
          <a:p>
            <a:pPr algn="just"/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Какую сумму в итоге заработал Семён Маркович?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694" y="3530600"/>
            <a:ext cx="3080306" cy="26336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500" y="3903663"/>
            <a:ext cx="855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u="sng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РАССМОТРИМ ЗАДАЧУ СО СТОРОНЫ ОБЩЕСТВОЗНАНИЯ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" y="4641345"/>
            <a:ext cx="1047688" cy="137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4536" y="4634597"/>
            <a:ext cx="725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положительные стороны кредитования на примере Семёна Марковича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97583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Bahnschrift SemiBold Condensed" panose="020B0502040204020203" pitchFamily="34" charset="0"/>
              </a:rPr>
              <a:t>ВОЗМОЖНЫЕ ПРЕДПОЛОЖЕНИЯ</a:t>
            </a:r>
            <a:endParaRPr lang="ru-RU" b="1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8" y="964955"/>
            <a:ext cx="11136923" cy="4351338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Покупка квартиры в кредит позволяет приобрести квартиру в довольно быстрый срок.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Помогает купить квартиру при экстренных ситуациях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Возможность перепродать квартиру с наибольшей выгодой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ahnschrift SemiBold Condensed" panose="020B0502040204020203" pitchFamily="34" charset="0"/>
              </a:rPr>
              <a:t>ИТОГИ ИНТЕГРАЦИИ:</a:t>
            </a:r>
            <a:endParaRPr lang="ru-RU" b="1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 интеграции обществоведческих понятий по отношению к: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 платежей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и отрицательных сторон кредитования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4292600"/>
            <a:ext cx="2235200" cy="223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292600"/>
            <a:ext cx="25781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-392307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 Condensed" panose="020B0502040204020203" pitchFamily="34" charset="0"/>
              </a:rPr>
              <a:t>КРЕДИТОВАНИЕ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584240"/>
            <a:ext cx="11811000" cy="1934552"/>
          </a:xfrm>
        </p:spPr>
        <p:txBody>
          <a:bodyPr/>
          <a:lstStyle/>
          <a:p>
            <a:r>
              <a:rPr lang="ru-RU" b="1" dirty="0" smtClean="0"/>
              <a:t>Предоставление </a:t>
            </a:r>
            <a:r>
              <a:rPr lang="ru-RU" b="1" dirty="0"/>
              <a:t>денежных </a:t>
            </a:r>
            <a:r>
              <a:rPr lang="ru-RU" b="1" dirty="0" smtClean="0"/>
              <a:t>средств </a:t>
            </a:r>
            <a:r>
              <a:rPr lang="ru-RU" b="1" dirty="0"/>
              <a:t>физическому или юридическому лицу на условиях возвратности и за вознаграждение в виде </a:t>
            </a:r>
            <a:r>
              <a:rPr lang="ru-RU" b="1" dirty="0" smtClean="0"/>
              <a:t>процентов*.</a:t>
            </a:r>
          </a:p>
          <a:p>
            <a:r>
              <a:rPr lang="ru-RU" b="1" dirty="0" smtClean="0"/>
              <a:t>Является одной из основ функционирования банковской системы</a:t>
            </a:r>
          </a:p>
          <a:p>
            <a:r>
              <a:rPr lang="ru-RU" b="1" dirty="0" smtClean="0"/>
              <a:t>Сегодня мы разберем два вида кредита: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4354" y="2567092"/>
            <a:ext cx="453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Банковский кредит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655169" y="2567092"/>
            <a:ext cx="453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Ипотечный кредит</a:t>
            </a:r>
            <a:endParaRPr lang="ru-RU" sz="28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19162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Graphik"/>
              </a:rPr>
              <a:t>Является видом кредита, который предоставляется кредитно-финансовыми организациями, обладающими лицензией Центрального банка России. </a:t>
            </a:r>
            <a:endParaRPr lang="ru-RU" b="1" dirty="0" smtClean="0">
              <a:latin typeface="Graphik"/>
            </a:endParaRPr>
          </a:p>
          <a:p>
            <a:pPr algn="ctr"/>
            <a:r>
              <a:rPr lang="ru-RU" b="1" dirty="0" smtClean="0">
                <a:latin typeface="Graphik"/>
              </a:rPr>
              <a:t>Данные </a:t>
            </a:r>
            <a:r>
              <a:rPr lang="ru-RU" b="1" dirty="0">
                <a:latin typeface="Graphik"/>
              </a:rPr>
              <a:t>типы кредитов могут быть как целевым, так и нецелевым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85" y="502076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Кредитную ставку, срок погашения и размер кредита выбирает из </a:t>
            </a:r>
            <a:r>
              <a:rPr lang="ru-RU" sz="2000" b="1" u="sng" dirty="0"/>
              <a:t>предложенных вариантов</a:t>
            </a:r>
            <a:r>
              <a:rPr lang="ru-RU" sz="2000" b="1" dirty="0"/>
              <a:t> сам заемщик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3585" y="31916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Является одной из категорий целевых кредитов и предоставляется физическим лицам для приобретения недвижимости. Такие виды кредитов выдаются </a:t>
            </a:r>
            <a:r>
              <a:rPr lang="ru-RU" b="1" u="sng" dirty="0"/>
              <a:t>под залог </a:t>
            </a:r>
            <a:r>
              <a:rPr lang="ru-RU" b="1" dirty="0"/>
              <a:t>приобретаемой или уже имеющейся надвижимости.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16" y="5865158"/>
            <a:ext cx="984738" cy="984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275" y="4941965"/>
            <a:ext cx="1846385" cy="18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038" y="-256504"/>
            <a:ext cx="10515600" cy="1325563"/>
          </a:xfrm>
        </p:spPr>
        <p:txBody>
          <a:bodyPr/>
          <a:lstStyle/>
          <a:p>
            <a:pPr algn="ctr"/>
            <a:r>
              <a:rPr lang="ru-RU" u="sng" dirty="0" smtClean="0">
                <a:latin typeface="Bahnschrift SemiBold Condensed" panose="020B0502040204020203" pitchFamily="34" charset="0"/>
              </a:rPr>
              <a:t>АННУИТЕТНЫЙ ПЛАТЕЖ</a:t>
            </a:r>
            <a:endParaRPr lang="ru-RU" u="sng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5134"/>
            <a:ext cx="10515600" cy="4351338"/>
          </a:xfrm>
        </p:spPr>
        <p:txBody>
          <a:bodyPr/>
          <a:lstStyle/>
          <a:p>
            <a:r>
              <a:rPr lang="ru-RU" b="1" dirty="0" smtClean="0"/>
              <a:t>Аннуитет – платеж, выплачиваемый равными денежными суммами через определенные промежутки времени в счет погашения полученного займа и процентов по нему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1" y="1853544"/>
            <a:ext cx="5588000" cy="4902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39699" y="22479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 smtClean="0"/>
              <a:t>Пример: заемщик </a:t>
            </a:r>
            <a:r>
              <a:rPr lang="ru-RU" sz="2400" b="1" i="1" dirty="0"/>
              <a:t>берет в долг 300000 рублей на 12 месяцев под 18,5% годовых. </a:t>
            </a:r>
          </a:p>
        </p:txBody>
      </p:sp>
    </p:spTree>
    <p:extLst>
      <p:ext uri="{BB962C8B-B14F-4D97-AF65-F5344CB8AC3E}">
        <p14:creationId xmlns:p14="http://schemas.microsoft.com/office/powerpoint/2010/main" val="3056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ДИФФЕРЕНЦИРОВАННЫЙ </a:t>
            </a:r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ПЛАТЕЖ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188700" cy="4351338"/>
          </a:xfrm>
        </p:spPr>
        <p:txBody>
          <a:bodyPr/>
          <a:lstStyle/>
          <a:p>
            <a:r>
              <a:rPr lang="ru-RU" b="1" dirty="0" smtClean="0"/>
              <a:t>Ежемесячный платеж по кредиту, уменьшающийся к концу срока кредитования и состоит из выплачиваемой постоянной доли основного долга и процентов на невыплаченный остаток кредита.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308796"/>
            <a:ext cx="10833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i="1" dirty="0"/>
              <a:t>Например, если вы взяли в кредит 1 000 000 руб. на 10 месяцев, то каждый месяц вы будете погашать ровно 100 000 руб. основного долга. </a:t>
            </a:r>
          </a:p>
        </p:txBody>
      </p:sp>
    </p:spTree>
    <p:extLst>
      <p:ext uri="{BB962C8B-B14F-4D97-AF65-F5344CB8AC3E}">
        <p14:creationId xmlns:p14="http://schemas.microsoft.com/office/powerpoint/2010/main" val="38645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62" y="365125"/>
            <a:ext cx="11429999" cy="63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38259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ЗАДАЧА № 1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2288"/>
            <a:ext cx="12192000" cy="4351338"/>
          </a:xfrm>
        </p:spPr>
        <p:txBody>
          <a:bodyPr/>
          <a:lstStyle/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31 декабря 2020 года Никита взял в банке некоторую сумму в кредит под некоторый процент годовых. Схема выплаты кредита следующая — 31 декабря каждого следующего года банк начисляет проценты на оставшуюся сумму долга (то есть увеличивает долг на а%), затем Никита переводит очередной транш. Если он будет платить каждый год по 2 073 600 рублей, то выплатит долг за 4 года. Если по 3 513 600 рублей, то за 2 года. </a:t>
            </a:r>
          </a:p>
          <a:p>
            <a:pPr algn="just"/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 какой процент Никита взял деньги в банке?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5" y="4465568"/>
            <a:ext cx="1189370" cy="996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2885" y="4234735"/>
            <a:ext cx="1027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Bahnschrift SemiBold Condensed" panose="020B0502040204020203" pitchFamily="34" charset="0"/>
              </a:rPr>
              <a:t>РАССМОТРИМ ЗАДАЧУ СО СТОРОНЫ ОБЩЕСТВОЗНАНИЯ </a:t>
            </a:r>
            <a:endParaRPr lang="ru-RU" sz="3200" b="1" u="sng" dirty="0">
              <a:latin typeface="Bahnschrift SemiBold 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738410"/>
            <a:ext cx="1017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Выдвинете два предположения почему в обозначенный период Никите понадобилось взять данную сумму?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97583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Bahnschrift SemiBold Condensed" panose="020B0502040204020203" pitchFamily="34" charset="0"/>
              </a:rPr>
              <a:t>ВОЗМОЖНЫЕ ПРЕДПОЛОЖЕНИЯ</a:t>
            </a:r>
            <a:endParaRPr lang="ru-RU" b="1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6055"/>
            <a:ext cx="11136923" cy="4351338"/>
          </a:xfrm>
        </p:spPr>
        <p:txBody>
          <a:bodyPr/>
          <a:lstStyle/>
          <a:p>
            <a:pPr algn="just"/>
            <a:r>
              <a:rPr lang="ru-RU" dirty="0" smtClean="0"/>
              <a:t>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ЭПЕДИМОЛОГИЧЕСКАЯ ОБСТАНОВКА ПРИВЕЛА К СНИЖЕНИЮ УРОВНЯ ПЛАТЕЖНОЙ СПОСОБНОСТИ И БАНКРОТСТВУ КОММЕРЧЕСКИХ ОРГАНИЗАЦИЙ. ВОЗМОЖНО НИКИТА БРАЛ КРЕДИТ В БАНКЕ ДЛЯ ОПЛАТЫ ИЗДЕРЖЕК В СОБСТВЕННОЙ БИЗНЕС-СТРУКТУРЕ.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ПЛАТЕЖНОЙ СПОСОБНОСТИ МОГЛА ПРИВЕСТИ К ОПЛАТУ ПРОШЛЫХ ДОЛГОВ, ЧТО ЗАСТАВИЛИ НИКИТУ ВЗЯТЬ БОЛЬШОЙ КРЕДИТ В БАНКЕ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9758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ЗАДАЧА № </a:t>
            </a:r>
            <a:r>
              <a:rPr lang="ru-RU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56138"/>
            <a:ext cx="12192000" cy="402687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Вася мечтает о собственной квартире, которая стоит 3 </a:t>
            </a:r>
            <a:r>
              <a:rPr lang="ru-RU" b="1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млн.руб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Вася может купить ее в кредит, при этом банк готов выдать эту сумму сразу, а погашать кредит Васе придется 20 лет равными ежемесячными платежами, при этом ему придется выплатить сумму, на 180% превышающую исходную. Вместо этого, Вася может какое-то время снимать квартиру (стоимость аренды ― 15 тыс. руб. в месяц), откладывая каждый месяц на покупку квартиры сумму, которая останется от его возможного платежа банку (по первой схеме) после уплаты арендной платы за съемную квартиру. </a:t>
            </a:r>
          </a:p>
          <a:p>
            <a:pPr algn="just"/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какое время в этом случае Вася сможет накопить на квартиру, если считать, что стоимость ее не изменится?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937" y="4413737"/>
            <a:ext cx="2198077" cy="21980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4783015"/>
            <a:ext cx="1014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u="sng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РАССМОТРИМ ЗАДАЧУ СО СТОРОНЫ ОБЩЕСТВОЗНАНИЯ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7" y="5367790"/>
            <a:ext cx="1121265" cy="1121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683" y="5281916"/>
            <a:ext cx="8008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риски с которыми может столкнуться Василий? </a:t>
            </a:r>
          </a:p>
        </p:txBody>
      </p:sp>
    </p:spTree>
    <p:extLst>
      <p:ext uri="{BB962C8B-B14F-4D97-AF65-F5344CB8AC3E}">
        <p14:creationId xmlns:p14="http://schemas.microsoft.com/office/powerpoint/2010/main" val="26234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97583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Bahnschrift SemiBold Condensed" panose="020B0502040204020203" pitchFamily="34" charset="0"/>
              </a:rPr>
              <a:t>ВОЗМОЖНЫЕ РИСКИ</a:t>
            </a:r>
            <a:endParaRPr lang="ru-RU" b="1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6055"/>
            <a:ext cx="11136923" cy="4351338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ЗА 12,5 ЛЕТ МОЖЕТ «ПОТЕРЯТЬ РАБОТУ»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ВАСИЛИЯ МОГУТ ВОЗНИКНУТЬ НЕПРЕДВИДЕННЫЕ ЛИЧНЫЕ ОБСТОЯТЕЛЬСТВА, ЗАСТАВЛЯЮЩИЕ ПРИОСТАНОВИТЬ НАКОПЛЕНИЯ НА КВАРТИРУ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691</Words>
  <Application>Microsoft Office PowerPoint</Application>
  <PresentationFormat>Произвольный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КРЕДИТОВАНИЕ. ВИДЫ ПЛАТЕЖЕЙ</vt:lpstr>
      <vt:lpstr>КРЕДИТОВАНИЕ</vt:lpstr>
      <vt:lpstr>АННУИТЕТНЫЙ ПЛАТЕЖ</vt:lpstr>
      <vt:lpstr>ДИФФЕРЕНЦИРОВАННЫЙ ПЛАТЕЖ</vt:lpstr>
      <vt:lpstr>Презентация PowerPoint</vt:lpstr>
      <vt:lpstr>ЗАДАЧА № 1</vt:lpstr>
      <vt:lpstr>ВОЗМОЖНЫЕ ПРЕДПОЛОЖЕНИЯ</vt:lpstr>
      <vt:lpstr>ЗАДАЧА № 2</vt:lpstr>
      <vt:lpstr>ВОЗМОЖНЫЕ РИСКИ</vt:lpstr>
      <vt:lpstr>ЗАДАЧА № 3</vt:lpstr>
      <vt:lpstr>ВОЗМОЖНЫЕ ПРЕДПОЛОЖЕНИЯ</vt:lpstr>
      <vt:lpstr>ИТОГИ ИНТЕГРАЦИИ: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КРЕДИТОВАНИЕ. ВИДЫ ПЛАТЕЖЕЙ</dc:title>
  <dc:creator>Учитель</dc:creator>
  <cp:lastModifiedBy>Пользователь Windows</cp:lastModifiedBy>
  <cp:revision>34</cp:revision>
  <dcterms:created xsi:type="dcterms:W3CDTF">2021-03-17T16:22:55Z</dcterms:created>
  <dcterms:modified xsi:type="dcterms:W3CDTF">2021-03-18T16:36:45Z</dcterms:modified>
</cp:coreProperties>
</file>