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8" r:id="rId6"/>
    <p:sldId id="275" r:id="rId7"/>
    <p:sldId id="277" r:id="rId8"/>
    <p:sldId id="283" r:id="rId9"/>
    <p:sldId id="298" r:id="rId10"/>
    <p:sldId id="287" r:id="rId11"/>
    <p:sldId id="289" r:id="rId12"/>
    <p:sldId id="288" r:id="rId13"/>
    <p:sldId id="285" r:id="rId14"/>
    <p:sldId id="284" r:id="rId15"/>
    <p:sldId id="290" r:id="rId16"/>
    <p:sldId id="291" r:id="rId17"/>
    <p:sldId id="292" r:id="rId18"/>
    <p:sldId id="293" r:id="rId19"/>
    <p:sldId id="299" r:id="rId20"/>
    <p:sldId id="294" r:id="rId21"/>
    <p:sldId id="300" r:id="rId22"/>
    <p:sldId id="295" r:id="rId23"/>
    <p:sldId id="301" r:id="rId24"/>
    <p:sldId id="297" r:id="rId25"/>
    <p:sldId id="29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550B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2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5/7/2024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316835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Решение практико-ориентированных задач в 5 классе при подготовке к ВПР</a:t>
            </a:r>
            <a:r>
              <a:rPr lang="ru-RU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149080"/>
            <a:ext cx="633670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Таксист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день проехал 1000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км. Стоимость 1 л. бензина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52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руб. Средний расход бензина на 100 км составляет 7 литров.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рублей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потратил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таксист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заправку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автомобиля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sz="2000" dirty="0"/>
          </a:p>
        </p:txBody>
      </p:sp>
      <p:pic>
        <p:nvPicPr>
          <p:cNvPr id="3074" name="Picture 2" descr="https://avatars.mds.yandex.net/i?id=6c1c27b76281373c8b09d5d8fbddbe828b0f0369-1081356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764704"/>
            <a:ext cx="669674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9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365104"/>
            <a:ext cx="58326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магазин привезли 400 кг апельсинов. В первый день продали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3/8 апельсинов,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во второй день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1/2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оставшихся. Сколько осталось апельсинов в магазине?</a:t>
            </a:r>
            <a:endParaRPr lang="ru-RU" dirty="0"/>
          </a:p>
        </p:txBody>
      </p:sp>
      <p:pic>
        <p:nvPicPr>
          <p:cNvPr id="2050" name="Picture 2" descr="https://avatars.mds.yandex.net/i?id=52e41fe1d4c29982b3bc6805b2845a7ade110759-1083774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36712"/>
            <a:ext cx="590465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1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i?id=b45f1b505d5ad658fae81d22724b9178260d75a9-698527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576064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908720"/>
            <a:ext cx="576064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Работа в парах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71153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ushinka.top/uploads/posts/2023-08/1692587815_pushinka-top-p-kartinka-kabineta-v-shkole-krasivo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8088833" cy="5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10257" y="718985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04664"/>
            <a:ext cx="72008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Ремонт классного кабинета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5483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" y="0"/>
            <a:ext cx="9162067" cy="45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39552" y="1055638"/>
            <a:ext cx="3456383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площадь стен для покраски, если известно, что: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высота потолка 320см;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длина комнаты 800 см;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ширина 600 см;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 размеры окна 400 см х 180 см;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размеры двери 200 см х 100см.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9221" name="Picture 5" descr="https://avatars.mds.yandex.net/i?id=ab93e2acc23af32c4696c63c3f9234e5f40dd28e-10130119-images-thumbs&amp;ref=rim&amp;n=33&amp;w=322&amp;h=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1055638"/>
            <a:ext cx="4896545" cy="448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92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цвет swatches книги - палитра стоковые фото и изображ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6984776" cy="431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764705"/>
            <a:ext cx="698477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Выбор цвета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6110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497638"/>
              </p:ext>
            </p:extLst>
          </p:nvPr>
        </p:nvGraphicFramePr>
        <p:xfrm>
          <a:off x="1381189" y="1484784"/>
          <a:ext cx="6077585" cy="4358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8475"/>
                <a:gridCol w="3039110"/>
              </a:tblGrid>
              <a:tr h="4641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Жёлтый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Улучшает работоспособность, производит тёплое впечатление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191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Красный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Вызывает беспокойство, длительное пребывание в помещении с красными стенами утомляет глаза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72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Зелёный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Успокаивает, расслабляет глаза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821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Голубой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Навевает ощущение лёгкости, успокаивает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876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Фиолетовый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Вызывает меланхолические настроения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03649" y="721241"/>
            <a:ext cx="59766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Психологическая характеристика цвета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92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rs.mds.yandex.net/i?id=ae026308c55527af4a4af58d42929ac3db8726da-849844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5760640" cy="409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9" y="836713"/>
            <a:ext cx="655272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Выбор типа краски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2004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667725"/>
              </p:ext>
            </p:extLst>
          </p:nvPr>
        </p:nvGraphicFramePr>
        <p:xfrm>
          <a:off x="1187624" y="1775618"/>
          <a:ext cx="6912768" cy="41736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6683"/>
                <a:gridCol w="4426085"/>
              </a:tblGrid>
              <a:tr h="5077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Тип краски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Свойства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8671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Водоэмульсионная краска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 содержит токсичных компонентов, не имеет  характерного запаха, экологически чистая, безопасна для здоровья. Используется для окрашивания бетонных, кирпичных, обработанных штукатуркой поверхностей.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743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Акриловая краска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Экологически безопасна, устойчива к воздействию влаги, не имеет резкого запаха, быстро высыхает.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7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Масляная краска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Долговечна, прочна. Недостаток — не даёт поверхности дышать.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7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Латексная краска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Создаёт прочное, долговечное покрытие. Недостаток — сохнет продолжительное время.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61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Алкидная краска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Быстро сохнет. Создаёт глянцевое покрытие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04963" y="17748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27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tatic.tildacdn.info/tild3330-6231-4537-a561-353439326166/b9b1d209cb8fea52f27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70485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04664"/>
            <a:ext cx="684076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Расчет расхода краски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211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08104" y="836712"/>
            <a:ext cx="35347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Математике должно учить еще с той целью, чтобы познания здесь приобретаемые, были достаточными для обыкновенных потребностей жизни.</a:t>
            </a:r>
          </a:p>
          <a:p>
            <a:pPr algn="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Лобачевский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 descr="C:\Users\Администратор\Download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82" y="620688"/>
            <a:ext cx="518152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49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34193"/>
              </p:ext>
            </p:extLst>
          </p:nvPr>
        </p:nvGraphicFramePr>
        <p:xfrm>
          <a:off x="1115616" y="1319053"/>
          <a:ext cx="6495176" cy="4337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6791"/>
                <a:gridCol w="1504950"/>
                <a:gridCol w="1365885"/>
                <a:gridCol w="993775"/>
                <a:gridCol w="99377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Марка краски  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Характеристика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Расфасовка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Расход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Mattlatex 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Белая, матовая, стойкая к истиранию, для помещений с повышенной эксплуатационной нагрузкой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2,5 кг; 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 кг; 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 кг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1340 р;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2330 р;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4300 р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 г/кв.м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Superweiss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Белоснежная, очень экономична в расходе, влагостойкая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2,5 кг;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 кг;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 кг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2610 р;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3830 р;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7000 р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 г/кв.м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Wandfarbe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Влагостойкая краска, обладает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высокой степенью белизны.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2,5 кг;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 кг;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 кг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1450 р;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3100р;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6000 р.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200 г/</a:t>
                      </a:r>
                      <a:r>
                        <a:rPr lang="ru-RU" sz="1400" dirty="0" err="1">
                          <a:effectLst/>
                        </a:rPr>
                        <a:t>кв.м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72132" y="5805264"/>
            <a:ext cx="35079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Стоимость тюбика колера – 510 рублей.</a:t>
            </a: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2677" y="875784"/>
            <a:ext cx="46275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 краски, их характеристики   </a:t>
            </a:r>
            <a:endParaRPr lang="ru-RU" alt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48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270802"/>
              </p:ext>
            </p:extLst>
          </p:nvPr>
        </p:nvGraphicFramePr>
        <p:xfrm>
          <a:off x="1331640" y="2780928"/>
          <a:ext cx="7128792" cy="3261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7175">
                  <a:extLst>
                    <a:ext uri="{9D8B030D-6E8A-4147-A177-3AD203B41FA5}">
                      <a16:colId xmlns="" xmlns:a16="http://schemas.microsoft.com/office/drawing/2014/main" val="1719194011"/>
                    </a:ext>
                  </a:extLst>
                </a:gridCol>
                <a:gridCol w="1497161">
                  <a:extLst>
                    <a:ext uri="{9D8B030D-6E8A-4147-A177-3AD203B41FA5}">
                      <a16:colId xmlns="" xmlns:a16="http://schemas.microsoft.com/office/drawing/2014/main" val="2091280630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1855251190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059772592"/>
                    </a:ext>
                  </a:extLst>
                </a:gridCol>
              </a:tblGrid>
              <a:tr h="20867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943225" algn="l"/>
                        </a:tabLst>
                      </a:pPr>
                      <a:r>
                        <a:rPr lang="ru-RU" sz="2000" dirty="0">
                          <a:effectLst/>
                        </a:rPr>
                        <a:t>Вася с Сашей играли в шашки 4 часа подряд. Сколько часов играл каждый из них?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943225" algn="l"/>
                        </a:tabLst>
                      </a:pPr>
                      <a:r>
                        <a:rPr lang="ru-RU" sz="2000" dirty="0">
                          <a:effectLst/>
                        </a:rPr>
                        <a:t>Сколько концов у двух с половиной палок?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943225" algn="l"/>
                        </a:tabLst>
                      </a:pPr>
                      <a:r>
                        <a:rPr lang="ru-RU" sz="2000" dirty="0">
                          <a:effectLst/>
                        </a:rPr>
                        <a:t>Стоит в поле дуб. На дубе 3 яблока. Ехал добрый молодец и сорвал одно. Сколько яблок осталось?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943225" algn="l"/>
                        </a:tabLst>
                      </a:pPr>
                      <a:r>
                        <a:rPr lang="ru-RU" sz="2000" dirty="0">
                          <a:effectLst/>
                        </a:rPr>
                        <a:t>У нас очень дружная семья: у семи братьев по одной сестрице. Сколько всего детей?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693125117"/>
                  </a:ext>
                </a:extLst>
              </a:tr>
            </a:tbl>
          </a:graphicData>
        </a:graphic>
      </p:graphicFrame>
      <p:pic>
        <p:nvPicPr>
          <p:cNvPr id="1026" name="Picture 2" descr="https://www.meme-arsenal.com/memes/fb9976bbed365914627a6078acdc3a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908719"/>
            <a:ext cx="2304255" cy="150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oligraf-kit.ru/upload/iblock/95a/95aa0c62bae22ca94ac2ddb711d6112a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92696"/>
            <a:ext cx="2353444" cy="204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pinimg.com/736x/13/1a/3e/131a3e52b48b8173cfed0df531b70da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92696"/>
            <a:ext cx="244827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06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https://avatars.mds.yandex.net/i?id=d5c719b7e5543f801a9bee64b25ecbff4d161d05-455422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12879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26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55575" y="228600"/>
            <a:ext cx="8712200" cy="561975"/>
          </a:xfrm>
        </p:spPr>
        <p:txBody>
          <a:bodyPr>
            <a:normAutofit fontScale="90000"/>
          </a:bodyPr>
          <a:lstStyle/>
          <a:p>
            <a:r>
              <a:rPr lang="ru-RU" altLang="ru-RU" sz="3200" b="1" smtClean="0">
                <a:solidFill>
                  <a:srgbClr val="800000"/>
                </a:solidFill>
              </a:rPr>
              <a:t>Математика в быту и повседневной жизни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0" y="5973763"/>
            <a:ext cx="9144000" cy="863600"/>
          </a:xfrm>
          <a:solidFill>
            <a:schemeClr val="bg1"/>
          </a:solidFill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2000" b="1" dirty="0" smtClean="0"/>
              <a:t>Математика окружает нас везде. Благодаря ей мы решаем множество вопросов в повседневной жизни.</a:t>
            </a:r>
            <a:endParaRPr lang="ru-RU" altLang="ru-RU" sz="2000" b="1" dirty="0" smtClean="0"/>
          </a:p>
        </p:txBody>
      </p:sp>
      <p:pic>
        <p:nvPicPr>
          <p:cNvPr id="4100" name="Picture 4" descr="Картинки по запросу &quot;люди считают платеж за квартиру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00125"/>
            <a:ext cx="2854325" cy="1996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0" descr="Картинки по запросу &quot;люди берут показания счетчиков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64904"/>
            <a:ext cx="2555776" cy="25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avatars.mds.yandex.net/i?id=d3c5c1ee51cbb3d33ae13e48fdb7d257e3c2d850-9041934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730729"/>
            <a:ext cx="2920527" cy="236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7d00d36680119801068a7bb4c8e607f3-3524127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131889"/>
            <a:ext cx="3336305" cy="238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i?id=6477f99e7fbf42c53d26663650e20528eeda68b7-12532507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668060"/>
            <a:ext cx="3257216" cy="251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avatars.mds.yandex.net/i?id=7ba6072471082bb2e5b3493dcf386abb27901c83-4375317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927" y="3248320"/>
            <a:ext cx="3264297" cy="218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73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media.istockphoto.com/photos/math-border-picture-id1143235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696" y="0"/>
            <a:ext cx="920869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9"/>
            <a:ext cx="72866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Решение практических задач –это наша готовность использовать усвоенные математические знания и умения в реальной жизни для решения практических задач, а также к стремлению самостоятельно добывать необходимую информацию и уметь ею пользоваться.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714752"/>
            <a:ext cx="62865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Мы Сами сегодня </a:t>
            </a:r>
            <a:r>
              <a:rPr lang="ru-RU" sz="2800" b="1" dirty="0" smtClean="0"/>
              <a:t>ищем, спорим, решаем, сопоставляем, обобщаем, делаем выводы - одним словом, активно действуем все 40 минут.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048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2829" y="764704"/>
            <a:ext cx="7776864" cy="441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Общий прием решения задач включает: знание этапов решения, методов (способов) решения, типов задач, обоснование выбора способа решения на основании анализа текста задачи, а также владение предметными знаниями: понятиями, определениями терминов, правилами, формулами, логическими приемами и операциями.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400" b="1" dirty="0" smtClean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 этапам решения можно отнести:</a:t>
            </a:r>
            <a:endParaRPr lang="ru-RU" sz="2000" b="1" dirty="0" smtClean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1) анализ текста задачи;</a:t>
            </a:r>
            <a:endParaRPr lang="ru-RU" sz="2000" b="1" dirty="0" smtClean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2) перевод текста на язык математики;</a:t>
            </a:r>
            <a:endParaRPr lang="ru-RU" sz="2000" b="1" dirty="0" smtClean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3) установление отношений между данными и вопросом;</a:t>
            </a:r>
            <a:endParaRPr lang="ru-RU" sz="2000" b="1" dirty="0" smtClean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4) составление плана решения задачи;</a:t>
            </a:r>
            <a:endParaRPr lang="ru-RU" sz="2000" b="1" dirty="0" smtClean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5) осуществление плана решения;</a:t>
            </a:r>
            <a:endParaRPr lang="ru-RU" sz="2000" b="1" dirty="0" smtClean="0">
              <a:effectLst/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6) проверка и оценка решения задачи.</a:t>
            </a:r>
            <a:endParaRPr lang="ru-RU" sz="20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5443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11560" y="908720"/>
            <a:ext cx="5884243" cy="2550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Найди ошибку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484784"/>
            <a:ext cx="4042792" cy="437175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1,5*4 = 6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3,5 *3 = 9,15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20,7 *10 = 2,07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1,38 *100 =138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0, 005*10 = 5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12,2 *6 = 7,32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90,24 *10 = 902,4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0,00001* 1000 = 1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162880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1484784"/>
            <a:ext cx="208823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10,5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207</a:t>
            </a:r>
          </a:p>
          <a:p>
            <a:r>
              <a:rPr lang="ru-RU" sz="3200" dirty="0" smtClean="0"/>
              <a:t>138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0,05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73,2</a:t>
            </a:r>
          </a:p>
          <a:p>
            <a:r>
              <a:rPr lang="ru-RU" sz="3200" dirty="0" smtClean="0"/>
              <a:t>902,4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0,01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9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0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9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5" dur="2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8" dur="2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15719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50" dirty="0">
                <a:latin typeface="Times New Roman" panose="02020603050405020304" pitchFamily="18" charset="0"/>
                <a:ea typeface="Andale Sans UI"/>
              </a:rPr>
              <a:t>Билет в кино стоит 300 рублей. </a:t>
            </a:r>
            <a:r>
              <a:rPr lang="ru-RU" kern="50" dirty="0" smtClean="0">
                <a:latin typeface="Times New Roman" panose="02020603050405020304" pitchFamily="18" charset="0"/>
                <a:ea typeface="Andale Sans UI"/>
              </a:rPr>
              <a:t>Хватит ли 2000 рублей, </a:t>
            </a:r>
            <a:r>
              <a:rPr lang="ru-RU" kern="50" dirty="0">
                <a:latin typeface="Times New Roman" panose="02020603050405020304" pitchFamily="18" charset="0"/>
                <a:ea typeface="Andale Sans UI"/>
              </a:rPr>
              <a:t>чтобы 4 друга сходили в кино на один сеанс? </a:t>
            </a:r>
            <a:endParaRPr lang="ru-RU" dirty="0"/>
          </a:p>
        </p:txBody>
      </p:sp>
      <p:sp>
        <p:nvSpPr>
          <p:cNvPr id="3" name="AutoShape 4" descr="https://ivteleradio.ru/images/2016/12/22/532243d22c5e4b8ea252e73c7dda47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ivteleradio.ru/images/2016/12/22/532243d22c5e4b8ea252e73c7dda475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ivteleradio.ru/images/2016/12/22/532243d22c5e4b8ea252e73c7dda4755.jpg"/>
          <p:cNvSpPr>
            <a:spLocks noChangeAspect="1" noChangeArrowheads="1"/>
          </p:cNvSpPr>
          <p:nvPr/>
        </p:nvSpPr>
        <p:spPr bwMode="auto">
          <a:xfrm>
            <a:off x="460374" y="160337"/>
            <a:ext cx="6919937" cy="691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s://ivteleradio.ru/images/2016/12/22/532243d22c5e4b8ea252e73c7dda47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764704"/>
            <a:ext cx="712879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51719" y="312738"/>
            <a:ext cx="5040561" cy="451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Теперь мы готовы решать задачи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1408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869159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50" dirty="0">
                <a:latin typeface="Times New Roman" panose="02020603050405020304" pitchFamily="18" charset="0"/>
                <a:ea typeface="Andale Sans UI"/>
              </a:rPr>
              <a:t>В ноябре </a:t>
            </a:r>
            <a:r>
              <a:rPr lang="ru-RU" kern="50" dirty="0" smtClean="0">
                <a:latin typeface="Times New Roman" panose="02020603050405020304" pitchFamily="18" charset="0"/>
                <a:ea typeface="Andale Sans UI"/>
              </a:rPr>
              <a:t>Настя </a:t>
            </a:r>
            <a:r>
              <a:rPr lang="ru-RU" kern="50" dirty="0">
                <a:latin typeface="Times New Roman" panose="02020603050405020304" pitchFamily="18" charset="0"/>
                <a:ea typeface="Andale Sans UI"/>
              </a:rPr>
              <a:t>заплатила за телефон </a:t>
            </a:r>
            <a:r>
              <a:rPr lang="ru-RU" kern="50" dirty="0" smtClean="0">
                <a:latin typeface="Times New Roman" panose="02020603050405020304" pitchFamily="18" charset="0"/>
                <a:ea typeface="Andale Sans UI"/>
              </a:rPr>
              <a:t>700 </a:t>
            </a:r>
            <a:r>
              <a:rPr lang="ru-RU" kern="50" dirty="0">
                <a:latin typeface="Times New Roman" panose="02020603050405020304" pitchFamily="18" charset="0"/>
                <a:ea typeface="Andale Sans UI"/>
              </a:rPr>
              <a:t>рублей. До конца года она заплатит еще </a:t>
            </a:r>
            <a:r>
              <a:rPr lang="ru-RU" kern="50" dirty="0" smtClean="0">
                <a:latin typeface="Times New Roman" panose="02020603050405020304" pitchFamily="18" charset="0"/>
                <a:ea typeface="Andale Sans UI"/>
              </a:rPr>
              <a:t>1400 </a:t>
            </a:r>
            <a:r>
              <a:rPr lang="ru-RU" kern="50" dirty="0">
                <a:latin typeface="Times New Roman" panose="02020603050405020304" pitchFamily="18" charset="0"/>
                <a:ea typeface="Andale Sans UI"/>
              </a:rPr>
              <a:t>рублей? Верно? </a:t>
            </a:r>
            <a:endParaRPr lang="ru-RU" dirty="0"/>
          </a:p>
        </p:txBody>
      </p:sp>
      <p:pic>
        <p:nvPicPr>
          <p:cNvPr id="5122" name="Picture 2" descr="https://avatars.mds.yandex.net/i?id=c4b2d50ebf58a1398d7ffddfadb09258e22c91ae-1190848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764704"/>
            <a:ext cx="830485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12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178CEF-DBE1-4E13-ABDC-7BF2AF8F7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297" y="1109534"/>
            <a:ext cx="7091172" cy="1736491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каком магазине стоимость покупки будет наименьшей, если необходимо купить </a:t>
            </a:r>
            <a:r>
              <a:rPr lang="ru-RU" sz="2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упаковки конфет «Рафаэлло» и одну упаковку чая</a:t>
            </a:r>
            <a:r>
              <a:rPr lang="ru-RU" sz="2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«Ахмад».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Какова стоимость покупки? Как можно сэкономить? 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BD4378-6FE7-4A6F-BB1E-74F8EC361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54" y="3120390"/>
            <a:ext cx="8083296" cy="236958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FDC784E2-FCA9-487C-83DC-4DACC15DAC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929722"/>
              </p:ext>
            </p:extLst>
          </p:nvPr>
        </p:nvGraphicFramePr>
        <p:xfrm>
          <a:off x="837297" y="2129743"/>
          <a:ext cx="7272809" cy="2217619"/>
        </p:xfrm>
        <a:graphic>
          <a:graphicData uri="http://schemas.openxmlformats.org/drawingml/2006/table">
            <a:tbl>
              <a:tblPr firstRow="1" firstCol="1" bandRow="1"/>
              <a:tblGrid>
                <a:gridCol w="1948198">
                  <a:extLst>
                    <a:ext uri="{9D8B030D-6E8A-4147-A177-3AD203B41FA5}">
                      <a16:colId xmlns="" xmlns:a16="http://schemas.microsoft.com/office/drawing/2014/main" val="3914438590"/>
                    </a:ext>
                  </a:extLst>
                </a:gridCol>
                <a:gridCol w="1909199">
                  <a:extLst>
                    <a:ext uri="{9D8B030D-6E8A-4147-A177-3AD203B41FA5}">
                      <a16:colId xmlns="" xmlns:a16="http://schemas.microsoft.com/office/drawing/2014/main" val="3957418887"/>
                    </a:ext>
                  </a:extLst>
                </a:gridCol>
                <a:gridCol w="1933464">
                  <a:extLst>
                    <a:ext uri="{9D8B030D-6E8A-4147-A177-3AD203B41FA5}">
                      <a16:colId xmlns="" xmlns:a16="http://schemas.microsoft.com/office/drawing/2014/main" val="819296517"/>
                    </a:ext>
                  </a:extLst>
                </a:gridCol>
                <a:gridCol w="1481948">
                  <a:extLst>
                    <a:ext uri="{9D8B030D-6E8A-4147-A177-3AD203B41FA5}">
                      <a16:colId xmlns="" xmlns:a16="http://schemas.microsoft.com/office/drawing/2014/main" val="2272226543"/>
                    </a:ext>
                  </a:extLst>
                </a:gridCol>
              </a:tblGrid>
              <a:tr h="864097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800" b="1" i="1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  <a:t>Магазин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800" b="1" i="1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  <a:t>Конфеты «Рафаэлло» (за 1 упаковку)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800" b="1" i="1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  <a:t>Чай «</a:t>
                      </a:r>
                      <a:r>
                        <a:rPr lang="ru-RU" sz="1800" b="1" i="1" kern="5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  <a:t>Ахмад» </a:t>
                      </a:r>
                      <a:r>
                        <a:rPr lang="ru-RU" sz="1800" b="1" i="1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  <a:t/>
                      </a:r>
                      <a:br>
                        <a:rPr lang="ru-RU" sz="1800" b="1" i="1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</a:br>
                      <a:r>
                        <a:rPr lang="ru-RU" sz="1800" b="1" i="1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  <a:t>за 1 упаковку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800" b="1" i="1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  <a:t>Сумма покупки </a:t>
                      </a:r>
                      <a:br>
                        <a:rPr lang="ru-RU" sz="1800" b="1" i="1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</a:br>
                      <a:r>
                        <a:rPr lang="ru-RU" sz="1800" b="1" i="1" kern="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ndale Sans UI"/>
                          <a:cs typeface="+mn-cs"/>
                        </a:rPr>
                        <a:t>в рублях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2098409"/>
                  </a:ext>
                </a:extLst>
              </a:tr>
              <a:tr h="4511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«Перекресток»</a:t>
                      </a:r>
                      <a:endParaRPr lang="ru-RU" sz="1800" kern="50" dirty="0">
                        <a:effectLst/>
                        <a:latin typeface="Times New Roman" panose="02020603050405020304" pitchFamily="18" charset="0"/>
                        <a:ea typeface="Andale Sans UI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340</a:t>
                      </a:r>
                      <a:endParaRPr lang="ru-RU" sz="1800" kern="50" dirty="0">
                        <a:effectLst/>
                        <a:latin typeface="Times New Roman" panose="02020603050405020304" pitchFamily="18" charset="0"/>
                        <a:ea typeface="Andale Sans UI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8</a:t>
                      </a:r>
                      <a:r>
                        <a:rPr lang="ru-RU" sz="1800" kern="50" dirty="0" smtClean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5</a:t>
                      </a:r>
                      <a:endParaRPr lang="ru-RU" sz="1800" kern="50" dirty="0">
                        <a:effectLst/>
                        <a:latin typeface="Times New Roman" panose="02020603050405020304" pitchFamily="18" charset="0"/>
                        <a:ea typeface="Andale Sans UI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 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79963668"/>
                  </a:ext>
                </a:extLst>
              </a:tr>
              <a:tr h="4511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«Магнит»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320</a:t>
                      </a:r>
                      <a:endParaRPr lang="ru-RU" sz="1800" kern="50" dirty="0">
                        <a:effectLst/>
                        <a:latin typeface="Times New Roman" panose="02020603050405020304" pitchFamily="18" charset="0"/>
                        <a:ea typeface="Andale Sans UI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9</a:t>
                      </a:r>
                      <a:r>
                        <a:rPr lang="ru-RU" sz="1800" kern="50" dirty="0" smtClean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0</a:t>
                      </a:r>
                      <a:endParaRPr lang="ru-RU" sz="1800" kern="50" dirty="0">
                        <a:effectLst/>
                        <a:latin typeface="Times New Roman" panose="02020603050405020304" pitchFamily="18" charset="0"/>
                        <a:ea typeface="Andale Sans UI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 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3620385"/>
                  </a:ext>
                </a:extLst>
              </a:tr>
              <a:tr h="4511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5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«Пятёрочка»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299</a:t>
                      </a:r>
                      <a:endParaRPr lang="ru-RU" sz="1800" kern="50" dirty="0">
                        <a:effectLst/>
                        <a:latin typeface="Times New Roman" panose="02020603050405020304" pitchFamily="18" charset="0"/>
                        <a:ea typeface="Andale Sans UI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 smtClean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95</a:t>
                      </a:r>
                      <a:endParaRPr lang="ru-RU" sz="1800" kern="50" dirty="0">
                        <a:effectLst/>
                        <a:latin typeface="Times New Roman" panose="02020603050405020304" pitchFamily="18" charset="0"/>
                        <a:ea typeface="Andale Sans UI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50" dirty="0">
                          <a:effectLst/>
                          <a:latin typeface="Times New Roman" panose="02020603050405020304" pitchFamily="18" charset="0"/>
                          <a:ea typeface="Andale Sans UI"/>
                        </a:rPr>
                        <a:t> 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7010766"/>
                  </a:ext>
                </a:extLst>
              </a:tr>
            </a:tbl>
          </a:graphicData>
        </a:graphic>
      </p:graphicFrame>
      <p:pic>
        <p:nvPicPr>
          <p:cNvPr id="6148" name="Picture 4" descr="https://avatars.mds.yandex.net/i?id=a4a44f613b82580387116156d12d59e6-380718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4347362"/>
            <a:ext cx="4320480" cy="251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15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1908703_win3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 xsi:nil="true"/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 xsi:nil="true"/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 xsi:nil="true"/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1 Microsoft Managed Content</TrustLevel>
    <UALocRecommendation xmlns="9d035d7d-02e5-4a00-8b62-9a556aabc7b5">Localize</UALocRecommendation>
    <TPApplication xmlns="9d035d7d-02e5-4a00-8b62-9a556aabc7b5" xsi:nil="true"/>
    <AssetId xmlns="9d035d7d-02e5-4a00-8b62-9a556aabc7b5">TP101908666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 xsi:nil="true"/>
    <SubmitterId xmlns="9d035d7d-02e5-4a00-8b62-9a556aabc7b5" xsi:nil="true"/>
    <TemplateStatus xmlns="9d035d7d-02e5-4a00-8b62-9a556aabc7b5">Complete</TemplateStatus>
    <APAuthor xmlns="9d035d7d-02e5-4a00-8b62-9a556aabc7b5">
      <UserInfo>
        <DisplayName>FAREAST\v-thjoth</DisplayName>
        <AccountId>39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267179</Value>
      <Value>407249</Value>
    </PublishStatusLookup>
    <SourceTitle xmlns="9d035d7d-02e5-4a00-8b62-9a556aabc7b5" xsi:nil="true"/>
    <AcquiredFrom xmlns="9d035d7d-02e5-4a00-8b62-9a556aabc7b5">Internal MS</AcquiredFrom>
    <CSXSubmissionMarket xmlns="9d035d7d-02e5-4a00-8b62-9a556aabc7b5" xsi:nil="true"/>
    <Markets xmlns="9d035d7d-02e5-4a00-8b62-9a556aabc7b5"/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2010-06-18T10:05:00+00:00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2100-01-01T08:00:00+00:00</AssetExpire>
    <Description0 xmlns="91e8d559-4d54-460d-ba58-5d5027f88b4d" xsi:nil="true"/>
    <MachineTranslated xmlns="9d035d7d-02e5-4a00-8b62-9a556aabc7b5">false</MachineTranslated>
    <OutputCachingOn xmlns="9d035d7d-02e5-4a00-8b62-9a556aabc7b5">true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 xsi:nil="true"/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184656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2954BF4-6556-442C-BFED-59C91ECA896B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9d035d7d-02e5-4a00-8b62-9a556aabc7b5"/>
    <ds:schemaRef ds:uri="91e8d559-4d54-460d-ba58-5d5027f88b4d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4BCFCE8-E557-45A0-92C6-0E21D0019E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tf01908703_win32</Template>
  <TotalTime>957</TotalTime>
  <Words>789</Words>
  <Application>Microsoft Office PowerPoint</Application>
  <PresentationFormat>Экран (4:3)</PresentationFormat>
  <Paragraphs>147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Andale Sans UI</vt:lpstr>
      <vt:lpstr>Arial</vt:lpstr>
      <vt:lpstr>Calibri</vt:lpstr>
      <vt:lpstr>Times New Roman</vt:lpstr>
      <vt:lpstr>tf01908703_win32</vt:lpstr>
      <vt:lpstr>Решение практико-ориентированных задач в 5 классе при подготовке к ВПР.</vt:lpstr>
      <vt:lpstr>Презентация PowerPoint</vt:lpstr>
      <vt:lpstr>Математика в быту и повседневной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каком магазине стоимость покупки будет наименьшей, если необходимо купить 2 упаковки конфет «Рафаэлло» и одну упаковку чая «Ахмад». Какова стоимость покупки? Как можно сэкономить?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обыкновенных дробей с применением практико-ориентированных задач в 5 классе.</dc:title>
  <dc:subject>Шаблон оформления</dc:subject>
  <dc:creator>Пользователь</dc:creator>
  <cp:keywords>Шаблон оформления</cp:keywords>
  <dc:description>Шаблон оформления
Корпорация Майкрософт</dc:description>
  <cp:lastModifiedBy>Учетная запись Майкрософт</cp:lastModifiedBy>
  <cp:revision>60</cp:revision>
  <cp:lastPrinted>2024-03-21T07:18:23Z</cp:lastPrinted>
  <dcterms:created xsi:type="dcterms:W3CDTF">2022-03-24T08:31:33Z</dcterms:created>
  <dcterms:modified xsi:type="dcterms:W3CDTF">2024-05-07T09:19:51Z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</Properties>
</file>